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0795000" cy="7562850"/>
  <p:notesSz cx="10795000" cy="7562850"/>
  <p:defaultTextStyle>
    <a:defPPr>
      <a:defRPr kern="0"/>
    </a:def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960" y="6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78363" cy="3794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115050" y="0"/>
            <a:ext cx="4676775" cy="379413"/>
          </a:xfrm>
          <a:prstGeom prst="rect">
            <a:avLst/>
          </a:prstGeom>
        </p:spPr>
        <p:txBody>
          <a:bodyPr vert="horz" lIns="91440" tIns="45720" rIns="91440" bIns="45720" rtlCol="0"/>
          <a:lstStyle>
            <a:lvl1pPr algn="r">
              <a:defRPr sz="1200"/>
            </a:lvl1pPr>
          </a:lstStyle>
          <a:p>
            <a:fld id="{5F4F1F69-78B9-45BB-8F1B-3D48D9B48552}" type="datetimeFigureOut">
              <a:rPr lang="it-IT" smtClean="0"/>
              <a:pPr/>
              <a:t>25/06/2024</a:t>
            </a:fld>
            <a:endParaRPr lang="it-IT"/>
          </a:p>
        </p:txBody>
      </p:sp>
      <p:sp>
        <p:nvSpPr>
          <p:cNvPr id="4" name="Segnaposto immagine diapositiva 3"/>
          <p:cNvSpPr>
            <a:spLocks noGrp="1" noRot="1" noChangeAspect="1"/>
          </p:cNvSpPr>
          <p:nvPr>
            <p:ph type="sldImg" idx="2"/>
          </p:nvPr>
        </p:nvSpPr>
        <p:spPr>
          <a:xfrm>
            <a:off x="3576638" y="946150"/>
            <a:ext cx="3641725" cy="25511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79500" y="3640138"/>
            <a:ext cx="8636000" cy="29781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7183438"/>
            <a:ext cx="4678363" cy="3794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115050" y="7183438"/>
            <a:ext cx="4676775" cy="379412"/>
          </a:xfrm>
          <a:prstGeom prst="rect">
            <a:avLst/>
          </a:prstGeom>
        </p:spPr>
        <p:txBody>
          <a:bodyPr vert="horz" lIns="91440" tIns="45720" rIns="91440" bIns="45720" rtlCol="0" anchor="b"/>
          <a:lstStyle>
            <a:lvl1pPr algn="r">
              <a:defRPr sz="1200"/>
            </a:lvl1pPr>
          </a:lstStyle>
          <a:p>
            <a:fld id="{CD697ED2-BBDF-4AF5-B0CC-C3F512A5D504}" type="slidenum">
              <a:rPr lang="it-IT" smtClean="0"/>
              <a:pPr/>
              <a:t>‹#›</a:t>
            </a:fld>
            <a:endParaRPr lang="it-IT"/>
          </a:p>
        </p:txBody>
      </p:sp>
    </p:spTree>
    <p:extLst>
      <p:ext uri="{BB962C8B-B14F-4D97-AF65-F5344CB8AC3E}">
        <p14:creationId xmlns="" xmlns:p14="http://schemas.microsoft.com/office/powerpoint/2010/main" val="388851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697ED2-BBDF-4AF5-B0CC-C3F512A5D504}" type="slidenum">
              <a:rPr lang="it-IT" smtClean="0"/>
              <a:pPr/>
              <a:t>2</a:t>
            </a:fld>
            <a:endParaRPr lang="it-IT"/>
          </a:p>
        </p:txBody>
      </p:sp>
    </p:spTree>
    <p:extLst>
      <p:ext uri="{BB962C8B-B14F-4D97-AF65-F5344CB8AC3E}">
        <p14:creationId xmlns="" xmlns:p14="http://schemas.microsoft.com/office/powerpoint/2010/main" val="11007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0101" y="2344483"/>
            <a:ext cx="9181148"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20202" y="4235196"/>
            <a:ext cx="756094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40067" y="1739455"/>
            <a:ext cx="4698587"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62695" y="1739455"/>
            <a:ext cx="4698587"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0067" y="302514"/>
            <a:ext cx="9721215"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40067" y="1739455"/>
            <a:ext cx="972121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72459" y="7033450"/>
            <a:ext cx="3456432"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0067" y="7033450"/>
            <a:ext cx="248431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6/25/2024</a:t>
            </a:fld>
            <a:endParaRPr lang="en-US"/>
          </a:p>
        </p:txBody>
      </p:sp>
      <p:sp>
        <p:nvSpPr>
          <p:cNvPr id="6" name="Holder 6"/>
          <p:cNvSpPr>
            <a:spLocks noGrp="1"/>
          </p:cNvSpPr>
          <p:nvPr>
            <p:ph type="sldNum" sz="quarter" idx="7"/>
          </p:nvPr>
        </p:nvSpPr>
        <p:spPr>
          <a:xfrm>
            <a:off x="7776972" y="7033450"/>
            <a:ext cx="248431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39700" y="352425"/>
            <a:ext cx="3352800" cy="4131900"/>
          </a:xfrm>
          <a:prstGeom prst="rect">
            <a:avLst/>
          </a:prstGeom>
        </p:spPr>
        <p:txBody>
          <a:bodyPr vert="horz" wrap="square" lIns="0" tIns="38100" rIns="0" bIns="0" rtlCol="0">
            <a:spAutoFit/>
          </a:bodyPr>
          <a:lstStyle/>
          <a:p>
            <a:pPr marL="215900" marR="120014" algn="just">
              <a:spcBef>
                <a:spcPts val="600"/>
              </a:spcBef>
              <a:spcAft>
                <a:spcPts val="600"/>
              </a:spcAft>
            </a:pPr>
            <a:r>
              <a:rPr lang="el-GR" sz="1100" dirty="0" smtClean="0">
                <a:latin typeface="Tahoma" pitchFamily="34" charset="0"/>
                <a:ea typeface="Tahoma" pitchFamily="34" charset="0"/>
                <a:cs typeface="Tahoma" pitchFamily="34" charset="0"/>
              </a:rPr>
              <a:t>Τ</a:t>
            </a:r>
            <a:r>
              <a:rPr lang="en-US" sz="1100" dirty="0" smtClean="0">
                <a:latin typeface="Tahoma" pitchFamily="34" charset="0"/>
                <a:ea typeface="Tahoma" pitchFamily="34" charset="0"/>
                <a:cs typeface="Tahoma" pitchFamily="34" charset="0"/>
              </a:rPr>
              <a:t>o</a:t>
            </a:r>
            <a:r>
              <a:rPr lang="el-GR" sz="1100" dirty="0" smtClean="0">
                <a:latin typeface="Tahoma" pitchFamily="34" charset="0"/>
                <a:ea typeface="Tahoma" pitchFamily="34" charset="0"/>
                <a:cs typeface="Tahoma" pitchFamily="34" charset="0"/>
              </a:rPr>
              <a:t> </a:t>
            </a:r>
            <a:r>
              <a:rPr lang="el-GR" sz="1100" i="1" dirty="0" smtClean="0">
                <a:latin typeface="Tahoma" pitchFamily="34" charset="0"/>
                <a:ea typeface="Tahoma" pitchFamily="34" charset="0"/>
                <a:cs typeface="Tahoma" pitchFamily="34" charset="0"/>
              </a:rPr>
              <a:t>Bactrocera dorsalis </a:t>
            </a:r>
            <a:r>
              <a:rPr lang="el-GR" sz="1100" dirty="0" smtClean="0">
                <a:latin typeface="Tahoma" pitchFamily="34" charset="0"/>
                <a:ea typeface="Tahoma" pitchFamily="34" charset="0"/>
                <a:cs typeface="Tahoma" pitchFamily="34" charset="0"/>
              </a:rPr>
              <a:t>έχει την ικανότητα να εξαπλώνεται γρήγορα λόγω της εξαιρετικής προσαρμογής του (υψηλή αναπαραγωγή, σύντομος κύκλος ζωής, μεγάλος αριθμός γενεών ανά έτος, ταχεία ικανότητα διασποράς) και της δυνατότητας εκμετάλλευσης ενός ευρέος φάσματος ξενιστών. </a:t>
            </a:r>
            <a:endParaRPr lang="en-US" sz="1100" dirty="0" smtClean="0">
              <a:latin typeface="Tahoma" pitchFamily="34" charset="0"/>
              <a:ea typeface="Tahoma" pitchFamily="34" charset="0"/>
              <a:cs typeface="Tahoma" pitchFamily="34" charset="0"/>
            </a:endParaRPr>
          </a:p>
          <a:p>
            <a:pPr marL="215900" marR="120014" algn="just">
              <a:spcBef>
                <a:spcPts val="600"/>
              </a:spcBef>
              <a:spcAft>
                <a:spcPts val="600"/>
              </a:spcAft>
            </a:pPr>
            <a:r>
              <a:rPr lang="en-US" sz="1100" dirty="0" smtClean="0">
                <a:latin typeface="Tahoma" pitchFamily="34" charset="0"/>
                <a:ea typeface="Tahoma" pitchFamily="34" charset="0"/>
                <a:cs typeface="Tahoma" pitchFamily="34" charset="0"/>
              </a:rPr>
              <a:t>To </a:t>
            </a:r>
            <a:r>
              <a:rPr lang="en-US" sz="1100" i="1" dirty="0" smtClean="0">
                <a:latin typeface="Tahoma" pitchFamily="34" charset="0"/>
                <a:ea typeface="Tahoma" pitchFamily="34" charset="0"/>
                <a:cs typeface="Tahoma" pitchFamily="34" charset="0"/>
              </a:rPr>
              <a:t>Bactrocera dorsalis </a:t>
            </a:r>
            <a:r>
              <a:rPr lang="el-GR" sz="1100" dirty="0" smtClean="0">
                <a:latin typeface="Tahoma" pitchFamily="34" charset="0"/>
                <a:ea typeface="Tahoma" pitchFamily="34" charset="0"/>
                <a:cs typeface="Tahoma" pitchFamily="34" charset="0"/>
              </a:rPr>
              <a:t>θα μπορούσε να προσαρμοστεί στο κλιματικό περιβάλλον της χώρας μας προκαλώντας σημαντικές ζημιές.  </a:t>
            </a:r>
          </a:p>
          <a:p>
            <a:pPr marL="215900" marR="120014" algn="just">
              <a:spcBef>
                <a:spcPts val="600"/>
              </a:spcBef>
              <a:spcAft>
                <a:spcPts val="600"/>
              </a:spcAft>
            </a:pPr>
            <a:r>
              <a:rPr lang="el-GR" sz="1100" dirty="0" smtClean="0">
                <a:latin typeface="Tahoma" pitchFamily="34" charset="0"/>
                <a:ea typeface="Tahoma" pitchFamily="34" charset="0"/>
                <a:cs typeface="Tahoma" pitchFamily="34" charset="0"/>
              </a:rPr>
              <a:t>Οι περισσότεροι από τους ξενιστές του </a:t>
            </a:r>
            <a:r>
              <a:rPr lang="en-US" sz="1100" i="1" dirty="0" smtClean="0">
                <a:latin typeface="Tahoma" pitchFamily="34" charset="0"/>
                <a:ea typeface="Tahoma" pitchFamily="34" charset="0"/>
                <a:cs typeface="Tahoma" pitchFamily="34" charset="0"/>
              </a:rPr>
              <a:t>Bactrocera dorsalis</a:t>
            </a:r>
            <a:r>
              <a:rPr lang="el-GR" sz="1100" i="1" dirty="0" smtClean="0">
                <a:latin typeface="Tahoma" pitchFamily="34" charset="0"/>
                <a:ea typeface="Tahoma" pitchFamily="34" charset="0"/>
                <a:cs typeface="Tahoma" pitchFamily="34" charset="0"/>
              </a:rPr>
              <a:t> </a:t>
            </a:r>
            <a:r>
              <a:rPr lang="el-GR" sz="1100" dirty="0" smtClean="0">
                <a:latin typeface="Tahoma" pitchFamily="34" charset="0"/>
                <a:ea typeface="Tahoma" pitchFamily="34" charset="0"/>
                <a:cs typeface="Tahoma" pitchFamily="34" charset="0"/>
              </a:rPr>
              <a:t>είναι φρούτα καλλιεργειών υψηλού εισοδήματος</a:t>
            </a:r>
            <a:r>
              <a:rPr lang="en-US" sz="1100" dirty="0" smtClean="0">
                <a:latin typeface="Tahoma" pitchFamily="34" charset="0"/>
                <a:ea typeface="Tahoma" pitchFamily="34" charset="0"/>
                <a:cs typeface="Tahoma" pitchFamily="34" charset="0"/>
              </a:rPr>
              <a:t> (</a:t>
            </a:r>
            <a:r>
              <a:rPr lang="el-GR" sz="1100" dirty="0" smtClean="0">
                <a:latin typeface="Tahoma" pitchFamily="34" charset="0"/>
                <a:ea typeface="Tahoma" pitchFamily="34" charset="0"/>
                <a:cs typeface="Tahoma" pitchFamily="34" charset="0"/>
              </a:rPr>
              <a:t>Εσπεριδοειδή, Πυρηνόκαρπα, Κηπευτικά). </a:t>
            </a:r>
          </a:p>
          <a:p>
            <a:pPr marL="215900" marR="120014" algn="just">
              <a:spcBef>
                <a:spcPts val="600"/>
              </a:spcBef>
              <a:spcAft>
                <a:spcPts val="600"/>
              </a:spcAft>
            </a:pPr>
            <a:r>
              <a:rPr lang="el-GR" sz="1100" dirty="0" smtClean="0">
                <a:latin typeface="Tahoma" pitchFamily="34" charset="0"/>
                <a:ea typeface="Tahoma" pitchFamily="34" charset="0"/>
                <a:cs typeface="Tahoma" pitchFamily="34" charset="0"/>
              </a:rPr>
              <a:t>Επιπλέον, η τυχόν διασπορά αυτού του ιδιαίτερα επικίνδυνου είδους </a:t>
            </a:r>
            <a:r>
              <a:rPr lang="el-GR" sz="1100" dirty="0" smtClean="0">
                <a:latin typeface="Tahoma" pitchFamily="34" charset="0"/>
                <a:ea typeface="Tahoma" pitchFamily="34" charset="0"/>
                <a:cs typeface="Tahoma" pitchFamily="34" charset="0"/>
              </a:rPr>
              <a:t>μπορεί </a:t>
            </a:r>
            <a:r>
              <a:rPr lang="el-GR" sz="1100" dirty="0" smtClean="0">
                <a:latin typeface="Tahoma" pitchFamily="34" charset="0"/>
                <a:ea typeface="Tahoma" pitchFamily="34" charset="0"/>
                <a:cs typeface="Tahoma" pitchFamily="34" charset="0"/>
              </a:rPr>
              <a:t>να θέσει σε κίνδυνο τις εξαγωγές φρούτων της χώρας μας στις διεθνείς αγορές. </a:t>
            </a:r>
            <a:endParaRPr lang="en-US" sz="1100" dirty="0" smtClean="0">
              <a:latin typeface="Tahoma" pitchFamily="34" charset="0"/>
              <a:ea typeface="Tahoma" pitchFamily="34" charset="0"/>
              <a:cs typeface="Tahoma" pitchFamily="34" charset="0"/>
            </a:endParaRPr>
          </a:p>
          <a:p>
            <a:pPr marL="215900" marR="120014" algn="just">
              <a:spcBef>
                <a:spcPts val="600"/>
              </a:spcBef>
              <a:spcAft>
                <a:spcPts val="600"/>
              </a:spcAft>
            </a:pPr>
            <a:r>
              <a:rPr lang="en-US" sz="900" i="1" spc="-45" dirty="0">
                <a:solidFill>
                  <a:srgbClr val="231F20"/>
                </a:solidFill>
                <a:latin typeface="Verdana"/>
                <a:cs typeface="Verdana"/>
              </a:rPr>
              <a:t>
</a:t>
            </a:r>
            <a:endParaRPr sz="900" dirty="0">
              <a:latin typeface="Tahoma"/>
              <a:cs typeface="Tahoma"/>
            </a:endParaRPr>
          </a:p>
        </p:txBody>
      </p:sp>
      <p:sp>
        <p:nvSpPr>
          <p:cNvPr id="6" name="object 6"/>
          <p:cNvSpPr txBox="1"/>
          <p:nvPr/>
        </p:nvSpPr>
        <p:spPr>
          <a:xfrm>
            <a:off x="146892" y="89321"/>
            <a:ext cx="3421808" cy="1795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0" rIns="0" bIns="0" rtlCol="0">
            <a:spAutoFit/>
          </a:bodyPr>
          <a:lstStyle/>
          <a:p>
            <a:pPr marL="152400">
              <a:lnSpc>
                <a:spcPts val="1415"/>
              </a:lnSpc>
            </a:pPr>
            <a:r>
              <a:rPr lang="el-GR" sz="1200" b="1" dirty="0" smtClean="0">
                <a:solidFill>
                  <a:schemeClr val="bg1"/>
                </a:solidFill>
              </a:rPr>
              <a:t>Ποι</a:t>
            </a:r>
            <a:r>
              <a:rPr lang="el-GR" sz="1200" b="1" dirty="0">
                <a:solidFill>
                  <a:schemeClr val="bg1"/>
                </a:solidFill>
              </a:rPr>
              <a:t>έ</a:t>
            </a:r>
            <a:r>
              <a:rPr lang="el-GR" sz="1200" b="1" dirty="0" smtClean="0">
                <a:solidFill>
                  <a:schemeClr val="bg1"/>
                </a:solidFill>
              </a:rPr>
              <a:t>ς μπορεί να είναι οι συνέπειες;</a:t>
            </a:r>
            <a:endParaRPr sz="1200" b="1" dirty="0">
              <a:solidFill>
                <a:schemeClr val="bg1"/>
              </a:solidFill>
              <a:latin typeface="Trebuchet MS"/>
              <a:cs typeface="Trebuchet MS"/>
            </a:endParaRPr>
          </a:p>
        </p:txBody>
      </p:sp>
      <p:sp>
        <p:nvSpPr>
          <p:cNvPr id="12" name="object 12"/>
          <p:cNvSpPr txBox="1"/>
          <p:nvPr/>
        </p:nvSpPr>
        <p:spPr>
          <a:xfrm>
            <a:off x="7073900" y="1724025"/>
            <a:ext cx="3600450" cy="67518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20014" rIns="0" bIns="0" rtlCol="0">
            <a:spAutoFit/>
          </a:bodyPr>
          <a:lstStyle/>
          <a:p>
            <a:pPr algn="ctr">
              <a:lnSpc>
                <a:spcPct val="100000"/>
              </a:lnSpc>
              <a:spcBef>
                <a:spcPts val="944"/>
              </a:spcBef>
            </a:pPr>
            <a:r>
              <a:rPr lang="el-GR" b="1" spc="70" dirty="0" smtClean="0">
                <a:solidFill>
                  <a:schemeClr val="tx1"/>
                </a:solidFill>
                <a:latin typeface="Tahoma" pitchFamily="34" charset="0"/>
                <a:ea typeface="Tahoma" pitchFamily="34" charset="0"/>
                <a:cs typeface="Tahoma" pitchFamily="34" charset="0"/>
              </a:rPr>
              <a:t>Επιβλαβής Οργανισμός Καραντίνας </a:t>
            </a:r>
            <a:endParaRPr dirty="0">
              <a:solidFill>
                <a:schemeClr val="tx1"/>
              </a:solidFill>
              <a:latin typeface="Tahoma" pitchFamily="34" charset="0"/>
              <a:ea typeface="Tahoma" pitchFamily="34" charset="0"/>
              <a:cs typeface="Tahoma" pitchFamily="34" charset="0"/>
            </a:endParaRPr>
          </a:p>
        </p:txBody>
      </p:sp>
      <p:sp>
        <p:nvSpPr>
          <p:cNvPr id="14" name="object 14"/>
          <p:cNvSpPr txBox="1"/>
          <p:nvPr/>
        </p:nvSpPr>
        <p:spPr>
          <a:xfrm>
            <a:off x="7073900" y="5109368"/>
            <a:ext cx="3600450" cy="1034257"/>
          </a:xfrm>
          <a:prstGeom prst="rect">
            <a:avLst/>
          </a:prstGeom>
        </p:spPr>
        <p:txBody>
          <a:bodyPr vert="horz" wrap="square" lIns="0" tIns="71755" rIns="0" bIns="0" rtlCol="0">
            <a:spAutoFit/>
          </a:bodyPr>
          <a:lstStyle/>
          <a:p>
            <a:pPr marL="12700" marR="5080" algn="ctr">
              <a:lnSpc>
                <a:spcPts val="2310"/>
              </a:lnSpc>
              <a:spcBef>
                <a:spcPts val="565"/>
              </a:spcBef>
            </a:pPr>
            <a:r>
              <a:rPr lang="el-GR" sz="2300" b="1" spc="-10" dirty="0" smtClean="0">
                <a:solidFill>
                  <a:srgbClr val="231F20"/>
                </a:solidFill>
                <a:latin typeface="Tahoma" pitchFamily="34" charset="0"/>
                <a:ea typeface="Tahoma" pitchFamily="34" charset="0"/>
                <a:cs typeface="Tahoma" pitchFamily="34" charset="0"/>
              </a:rPr>
              <a:t>Ανατολική μύγα των Φρούτων </a:t>
            </a:r>
          </a:p>
          <a:p>
            <a:pPr marL="12700" marR="5080" algn="ctr">
              <a:lnSpc>
                <a:spcPts val="2310"/>
              </a:lnSpc>
              <a:spcBef>
                <a:spcPts val="565"/>
              </a:spcBef>
            </a:pPr>
            <a:r>
              <a:rPr lang="el-GR" sz="2000" b="1" spc="-10" dirty="0" smtClean="0">
                <a:solidFill>
                  <a:srgbClr val="231F20"/>
                </a:solidFill>
                <a:latin typeface="Tahoma" pitchFamily="34" charset="0"/>
                <a:ea typeface="Tahoma" pitchFamily="34" charset="0"/>
                <a:cs typeface="Tahoma" pitchFamily="34" charset="0"/>
              </a:rPr>
              <a:t>(</a:t>
            </a:r>
            <a:r>
              <a:rPr lang="it-IT" sz="2000" b="1" spc="-10" dirty="0" smtClean="0">
                <a:solidFill>
                  <a:srgbClr val="231F20"/>
                </a:solidFill>
                <a:latin typeface="Tahoma" pitchFamily="34" charset="0"/>
                <a:ea typeface="Tahoma" pitchFamily="34" charset="0"/>
                <a:cs typeface="Tahoma" pitchFamily="34" charset="0"/>
              </a:rPr>
              <a:t>Oriental </a:t>
            </a:r>
            <a:r>
              <a:rPr lang="it-IT" sz="2000" b="1" spc="-10" dirty="0">
                <a:solidFill>
                  <a:srgbClr val="231F20"/>
                </a:solidFill>
                <a:latin typeface="Tahoma" pitchFamily="34" charset="0"/>
                <a:ea typeface="Tahoma" pitchFamily="34" charset="0"/>
                <a:cs typeface="Tahoma" pitchFamily="34" charset="0"/>
              </a:rPr>
              <a:t>fruit </a:t>
            </a:r>
            <a:r>
              <a:rPr lang="it-IT" sz="2000" b="1" spc="-10" dirty="0" smtClean="0">
                <a:solidFill>
                  <a:srgbClr val="231F20"/>
                </a:solidFill>
                <a:latin typeface="Tahoma" pitchFamily="34" charset="0"/>
                <a:ea typeface="Tahoma" pitchFamily="34" charset="0"/>
                <a:cs typeface="Tahoma" pitchFamily="34" charset="0"/>
              </a:rPr>
              <a:t>fly</a:t>
            </a:r>
            <a:r>
              <a:rPr lang="el-GR" sz="2000" b="1" spc="-10" dirty="0" smtClean="0">
                <a:solidFill>
                  <a:srgbClr val="231F20"/>
                </a:solidFill>
                <a:latin typeface="Tahoma" pitchFamily="34" charset="0"/>
                <a:ea typeface="Tahoma" pitchFamily="34" charset="0"/>
                <a:cs typeface="Tahoma" pitchFamily="34" charset="0"/>
              </a:rPr>
              <a:t>)</a:t>
            </a:r>
            <a:endParaRPr lang="it-IT" sz="2000" b="1" spc="-10" dirty="0">
              <a:solidFill>
                <a:srgbClr val="231F20"/>
              </a:solidFill>
              <a:latin typeface="Tahoma" pitchFamily="34" charset="0"/>
              <a:ea typeface="Tahoma" pitchFamily="34" charset="0"/>
              <a:cs typeface="Tahoma" pitchFamily="34" charset="0"/>
            </a:endParaRPr>
          </a:p>
        </p:txBody>
      </p:sp>
      <p:sp>
        <p:nvSpPr>
          <p:cNvPr id="15" name="object 15"/>
          <p:cNvSpPr/>
          <p:nvPr/>
        </p:nvSpPr>
        <p:spPr>
          <a:xfrm>
            <a:off x="7200010" y="5229183"/>
            <a:ext cx="3600450" cy="2331085"/>
          </a:xfrm>
          <a:custGeom>
            <a:avLst/>
            <a:gdLst/>
            <a:ahLst/>
            <a:cxnLst/>
            <a:rect l="l" t="t" r="r" b="b"/>
            <a:pathLst>
              <a:path w="3600450" h="2331084">
                <a:moveTo>
                  <a:pt x="3599992" y="0"/>
                </a:moveTo>
                <a:lnTo>
                  <a:pt x="2478849" y="1253124"/>
                </a:lnTo>
                <a:lnTo>
                  <a:pt x="0" y="1263957"/>
                </a:lnTo>
                <a:lnTo>
                  <a:pt x="0" y="2330630"/>
                </a:lnTo>
                <a:lnTo>
                  <a:pt x="3599992" y="2330630"/>
                </a:lnTo>
                <a:lnTo>
                  <a:pt x="3599992" y="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0" tIns="0" rIns="0" bIns="0" rtlCol="0"/>
          <a:lstStyle/>
          <a:p>
            <a:endParaRPr/>
          </a:p>
        </p:txBody>
      </p:sp>
      <p:sp>
        <p:nvSpPr>
          <p:cNvPr id="19" name="object 19"/>
          <p:cNvSpPr/>
          <p:nvPr/>
        </p:nvSpPr>
        <p:spPr>
          <a:xfrm>
            <a:off x="139700" y="81708"/>
            <a:ext cx="3429000" cy="7371651"/>
          </a:xfrm>
          <a:custGeom>
            <a:avLst/>
            <a:gdLst/>
            <a:ahLst/>
            <a:cxnLst/>
            <a:rect l="l" t="t" r="r" b="b"/>
            <a:pathLst>
              <a:path w="3240404" h="6531609">
                <a:moveTo>
                  <a:pt x="0" y="0"/>
                </a:moveTo>
                <a:lnTo>
                  <a:pt x="3239998" y="0"/>
                </a:lnTo>
                <a:lnTo>
                  <a:pt x="3239998" y="6531483"/>
                </a:lnTo>
                <a:lnTo>
                  <a:pt x="0" y="6531483"/>
                </a:lnTo>
                <a:lnTo>
                  <a:pt x="0" y="0"/>
                </a:lnTo>
                <a:close/>
              </a:path>
            </a:pathLst>
          </a:custGeom>
          <a:ln w="12700">
            <a:solidFill>
              <a:schemeClr val="accent1"/>
            </a:solidFill>
          </a:ln>
        </p:spPr>
        <p:txBody>
          <a:bodyPr wrap="square" lIns="0" tIns="0" rIns="0" bIns="0" rtlCol="0"/>
          <a:lstStyle/>
          <a:p>
            <a:endParaRPr/>
          </a:p>
        </p:txBody>
      </p:sp>
      <p:pic>
        <p:nvPicPr>
          <p:cNvPr id="24" name="Picture 8" descr="Coat of arms of Greece.svg"/>
          <p:cNvPicPr>
            <a:picLocks noChangeAspect="1" noChangeArrowheads="1"/>
          </p:cNvPicPr>
          <p:nvPr/>
        </p:nvPicPr>
        <p:blipFill>
          <a:blip r:embed="rId2" cstate="print">
            <a:grayscl/>
          </a:blip>
          <a:srcRect/>
          <a:stretch>
            <a:fillRect/>
          </a:stretch>
        </p:blipFill>
        <p:spPr bwMode="auto">
          <a:xfrm>
            <a:off x="8445500" y="89321"/>
            <a:ext cx="698500" cy="685800"/>
          </a:xfrm>
          <a:prstGeom prst="rect">
            <a:avLst/>
          </a:prstGeom>
          <a:noFill/>
          <a:ln w="9525">
            <a:noFill/>
            <a:miter lim="800000"/>
            <a:headEnd/>
            <a:tailEnd/>
          </a:ln>
        </p:spPr>
      </p:pic>
      <p:sp>
        <p:nvSpPr>
          <p:cNvPr id="27" name="26 - Ορθογώνιο"/>
          <p:cNvSpPr/>
          <p:nvPr/>
        </p:nvSpPr>
        <p:spPr>
          <a:xfrm>
            <a:off x="6616700" y="885825"/>
            <a:ext cx="4178300" cy="650819"/>
          </a:xfrm>
          <a:prstGeom prst="rect">
            <a:avLst/>
          </a:prstGeom>
        </p:spPr>
        <p:txBody>
          <a:bodyPr wrap="square">
            <a:spAutoFit/>
          </a:bodyPr>
          <a:lstStyle/>
          <a:p>
            <a:pPr algn="ctr" defTabSz="1279525">
              <a:lnSpc>
                <a:spcPct val="50000"/>
              </a:lnSpc>
              <a:spcBef>
                <a:spcPct val="50000"/>
              </a:spcBef>
            </a:pPr>
            <a:r>
              <a:rPr lang="el-GR" altLang="en-US" sz="1400" b="1" dirty="0" smtClean="0">
                <a:latin typeface="Tahoma" pitchFamily="34" charset="0"/>
                <a:ea typeface="Tahoma" pitchFamily="34" charset="0"/>
                <a:cs typeface="Tahoma" pitchFamily="34" charset="0"/>
              </a:rPr>
              <a:t>ΕΛΛΗΝΙΚΗ ΔΗΜΟΚΡΑΤΙΑ</a:t>
            </a:r>
          </a:p>
          <a:p>
            <a:pPr algn="ctr" defTabSz="1279525">
              <a:lnSpc>
                <a:spcPct val="50000"/>
              </a:lnSpc>
              <a:spcBef>
                <a:spcPct val="50000"/>
              </a:spcBef>
            </a:pPr>
            <a:r>
              <a:rPr lang="el-GR" altLang="en-US" sz="1400" b="1" dirty="0" smtClean="0">
                <a:latin typeface="Tahoma" pitchFamily="34" charset="0"/>
                <a:ea typeface="Tahoma" pitchFamily="34" charset="0"/>
                <a:cs typeface="Tahoma" pitchFamily="34" charset="0"/>
              </a:rPr>
              <a:t>ΥΠΟΥΡΓΕΙΟ ΑΓΡΟΤΙΚΗΣ ΑΝΑΠΤΥΞΗΣ </a:t>
            </a:r>
          </a:p>
          <a:p>
            <a:pPr algn="ctr" defTabSz="1279525">
              <a:lnSpc>
                <a:spcPct val="50000"/>
              </a:lnSpc>
              <a:spcBef>
                <a:spcPct val="50000"/>
              </a:spcBef>
            </a:pPr>
            <a:r>
              <a:rPr lang="el-GR" altLang="en-US" sz="1400" b="1" dirty="0" smtClean="0">
                <a:latin typeface="Tahoma" pitchFamily="34" charset="0"/>
                <a:ea typeface="Tahoma" pitchFamily="34" charset="0"/>
                <a:cs typeface="Tahoma" pitchFamily="34" charset="0"/>
              </a:rPr>
              <a:t>ΚΑΙ ΤΡΟΦΙΜΩΝ</a:t>
            </a:r>
            <a:endParaRPr lang="el-GR" altLang="en-US" sz="1400" b="1" dirty="0">
              <a:solidFill>
                <a:srgbClr val="663300"/>
              </a:solidFill>
              <a:latin typeface="Tahoma" pitchFamily="34" charset="0"/>
              <a:ea typeface="Tahoma" pitchFamily="34" charset="0"/>
              <a:cs typeface="Tahoma" pitchFamily="34" charset="0"/>
            </a:endParaRPr>
          </a:p>
        </p:txBody>
      </p:sp>
      <p:grpSp>
        <p:nvGrpSpPr>
          <p:cNvPr id="28" name="Groupe 41"/>
          <p:cNvGrpSpPr>
            <a:grpSpLocks/>
          </p:cNvGrpSpPr>
          <p:nvPr/>
        </p:nvGrpSpPr>
        <p:grpSpPr bwMode="auto">
          <a:xfrm>
            <a:off x="3873500" y="5610225"/>
            <a:ext cx="2743201" cy="457200"/>
            <a:chOff x="1642623" y="9794467"/>
            <a:chExt cx="1456367" cy="410179"/>
          </a:xfrm>
        </p:grpSpPr>
        <p:grpSp>
          <p:nvGrpSpPr>
            <p:cNvPr id="29" name="Groupe 27"/>
            <p:cNvGrpSpPr>
              <a:grpSpLocks/>
            </p:cNvGrpSpPr>
            <p:nvPr/>
          </p:nvGrpSpPr>
          <p:grpSpPr bwMode="auto">
            <a:xfrm>
              <a:off x="1651661" y="9794467"/>
              <a:ext cx="1447329" cy="410179"/>
              <a:chOff x="1651661" y="9794467"/>
              <a:chExt cx="1447329" cy="410179"/>
            </a:xfrm>
          </p:grpSpPr>
          <p:sp>
            <p:nvSpPr>
              <p:cNvPr id="31" name="Ellipse 18">
                <a:extLst>
                  <a:ext uri="{FF2B5EF4-FFF2-40B4-BE49-F238E27FC236}"/>
                </a:extLst>
              </p:cNvPr>
              <p:cNvSpPr/>
              <p:nvPr/>
            </p:nvSpPr>
            <p:spPr>
              <a:xfrm>
                <a:off x="1651661" y="9794467"/>
                <a:ext cx="248114" cy="410179"/>
              </a:xfrm>
              <a:prstGeom prst="ellipse">
                <a:avLst/>
              </a:prstGeom>
              <a:solidFill>
                <a:srgbClr val="A7BF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7300" eaLnBrk="1" fontAlgn="auto" hangingPunct="1">
                  <a:spcBef>
                    <a:spcPts val="0"/>
                  </a:spcBef>
                  <a:spcAft>
                    <a:spcPts val="0"/>
                  </a:spcAft>
                  <a:defRPr/>
                </a:pPr>
                <a:endParaRPr lang="fr-FR" sz="3600">
                  <a:solidFill>
                    <a:schemeClr val="tx1"/>
                  </a:solidFill>
                  <a:latin typeface="Tahoma" pitchFamily="34" charset="0"/>
                  <a:ea typeface="Tahoma" pitchFamily="34" charset="0"/>
                  <a:cs typeface="Tahoma" pitchFamily="34" charset="0"/>
                </a:endParaRPr>
              </a:p>
            </p:txBody>
          </p:sp>
          <p:sp>
            <p:nvSpPr>
              <p:cNvPr id="32" name="ZoneTexte 19"/>
              <p:cNvSpPr txBox="1">
                <a:spLocks noChangeArrowheads="1"/>
              </p:cNvSpPr>
              <p:nvPr/>
            </p:nvSpPr>
            <p:spPr bwMode="auto">
              <a:xfrm>
                <a:off x="1899774" y="9931193"/>
                <a:ext cx="1199216" cy="248511"/>
              </a:xfrm>
              <a:prstGeom prst="rect">
                <a:avLst/>
              </a:prstGeom>
              <a:solidFill>
                <a:srgbClr val="A7BF59"/>
              </a:solidFill>
              <a:ln w="9525">
                <a:noFill/>
                <a:miter lim="800000"/>
                <a:headEnd/>
                <a:tailEnd/>
              </a:ln>
            </p:spPr>
            <p:txBody>
              <a:bodyPr>
                <a:spAutoFit/>
              </a:bodyPr>
              <a:lstStyle/>
              <a:p>
                <a:pPr eaLnBrk="1" hangingPunct="1"/>
                <a:r>
                  <a:rPr lang="el-GR" sz="1200" b="1" dirty="0">
                    <a:latin typeface="Tahoma" pitchFamily="34" charset="0"/>
                    <a:ea typeface="Tahoma" pitchFamily="34" charset="0"/>
                    <a:cs typeface="Tahoma" pitchFamily="34" charset="0"/>
                  </a:rPr>
                  <a:t>Επικοινωνήστε μαζί μας</a:t>
                </a:r>
                <a:endParaRPr lang="fr-FR" sz="1200" b="1" dirty="0">
                  <a:latin typeface="Tahoma" pitchFamily="34" charset="0"/>
                  <a:ea typeface="Tahoma" pitchFamily="34" charset="0"/>
                  <a:cs typeface="Tahoma" pitchFamily="34" charset="0"/>
                </a:endParaRPr>
              </a:p>
            </p:txBody>
          </p:sp>
        </p:grpSp>
        <p:pic>
          <p:nvPicPr>
            <p:cNvPr id="30" name="Image 40"/>
            <p:cNvPicPr>
              <a:picLocks noChangeAspect="1" noChangeArrowheads="1"/>
            </p:cNvPicPr>
            <p:nvPr/>
          </p:nvPicPr>
          <p:blipFill>
            <a:blip r:embed="rId3" cstate="print"/>
            <a:srcRect/>
            <a:stretch>
              <a:fillRect/>
            </a:stretch>
          </p:blipFill>
          <p:spPr bwMode="auto">
            <a:xfrm>
              <a:off x="1642623" y="9901001"/>
              <a:ext cx="234983" cy="235281"/>
            </a:xfrm>
            <a:prstGeom prst="rect">
              <a:avLst/>
            </a:prstGeom>
            <a:noFill/>
            <a:ln w="9525">
              <a:noFill/>
              <a:miter lim="800000"/>
              <a:headEnd/>
              <a:tailEnd/>
            </a:ln>
          </p:spPr>
        </p:pic>
      </p:grpSp>
      <p:sp>
        <p:nvSpPr>
          <p:cNvPr id="33" name="32 - Ορθογώνιο"/>
          <p:cNvSpPr/>
          <p:nvPr/>
        </p:nvSpPr>
        <p:spPr>
          <a:xfrm>
            <a:off x="3721100" y="5991225"/>
            <a:ext cx="3276600" cy="1446550"/>
          </a:xfrm>
          <a:prstGeom prst="rect">
            <a:avLst/>
          </a:prstGeom>
        </p:spPr>
        <p:txBody>
          <a:bodyPr wrap="square">
            <a:spAutoFit/>
          </a:bodyPr>
          <a:lstStyle/>
          <a:p>
            <a:pPr algn="just" defTabSz="696913">
              <a:tabLst>
                <a:tab pos="276225" algn="l"/>
              </a:tabLst>
            </a:pPr>
            <a:r>
              <a:rPr lang="el-GR" sz="1100" dirty="0" smtClean="0">
                <a:latin typeface="Tahoma" pitchFamily="34" charset="0"/>
                <a:ea typeface="Tahoma" pitchFamily="34" charset="0"/>
                <a:cs typeface="Tahoma" pitchFamily="34" charset="0"/>
              </a:rPr>
              <a:t>Σε περιπτώσεις υπόπτων συμπτωμάτων επικοινωνείτε με τα τμήματα Ποιοτικού και Φυτοϋγειονομικού Ελέγχου των Δ/</a:t>
            </a:r>
            <a:r>
              <a:rPr lang="el-GR" sz="1100" dirty="0" err="1" smtClean="0">
                <a:latin typeface="Tahoma" pitchFamily="34" charset="0"/>
                <a:ea typeface="Tahoma" pitchFamily="34" charset="0"/>
                <a:cs typeface="Tahoma" pitchFamily="34" charset="0"/>
              </a:rPr>
              <a:t>νσεων </a:t>
            </a:r>
            <a:r>
              <a:rPr lang="el-GR" sz="1100" dirty="0" smtClean="0">
                <a:latin typeface="Tahoma" pitchFamily="34" charset="0"/>
                <a:ea typeface="Tahoma" pitchFamily="34" charset="0"/>
                <a:cs typeface="Tahoma" pitchFamily="34" charset="0"/>
              </a:rPr>
              <a:t>Αγροτικής Οικονομίας και Κτηνιατρικής των Περιφερειακών Ενοτήτων της Χώρας καθώς και με το τμήμα Φυτοϋγειονομικού Ελέγχου της Διεύθυνσης Προστασίας Φυτικής Παραγωγής του ΥπΑΑΤ (</a:t>
            </a:r>
            <a:r>
              <a:rPr lang="en-US" sz="1100" i="1" dirty="0" smtClean="0">
                <a:latin typeface="Tahoma" pitchFamily="34" charset="0"/>
                <a:ea typeface="Tahoma" pitchFamily="34" charset="0"/>
                <a:cs typeface="Tahoma" pitchFamily="34" charset="0"/>
              </a:rPr>
              <a:t>Email</a:t>
            </a:r>
            <a:r>
              <a:rPr lang="el-GR" sz="1100" i="1" dirty="0" smtClean="0">
                <a:latin typeface="Tahoma" pitchFamily="34" charset="0"/>
                <a:ea typeface="Tahoma" pitchFamily="34" charset="0"/>
                <a:cs typeface="Tahoma" pitchFamily="34" charset="0"/>
              </a:rPr>
              <a:t>: </a:t>
            </a:r>
            <a:r>
              <a:rPr lang="en-US" sz="1100" i="1" dirty="0" err="1" smtClean="0">
                <a:latin typeface="Tahoma" pitchFamily="34" charset="0"/>
                <a:ea typeface="Tahoma" pitchFamily="34" charset="0"/>
                <a:cs typeface="Tahoma" pitchFamily="34" charset="0"/>
              </a:rPr>
              <a:t>planthealth</a:t>
            </a:r>
            <a:r>
              <a:rPr lang="en-US" sz="1100" i="1" dirty="0" smtClean="0">
                <a:latin typeface="Tahoma" pitchFamily="34" charset="0"/>
                <a:ea typeface="Tahoma" pitchFamily="34" charset="0"/>
                <a:cs typeface="Tahoma" pitchFamily="34" charset="0"/>
              </a:rPr>
              <a:t>@ minagric.gr</a:t>
            </a:r>
            <a:r>
              <a:rPr lang="en-US" sz="1100" dirty="0" smtClean="0">
                <a:latin typeface="Tahoma" pitchFamily="34" charset="0"/>
                <a:ea typeface="Tahoma" pitchFamily="34" charset="0"/>
                <a:cs typeface="Tahoma" pitchFamily="34" charset="0"/>
              </a:rPr>
              <a:t>) </a:t>
            </a:r>
            <a:r>
              <a:rPr lang="el-GR" sz="1100" dirty="0" smtClean="0">
                <a:latin typeface="Tahoma" pitchFamily="34" charset="0"/>
                <a:ea typeface="Tahoma" pitchFamily="34" charset="0"/>
                <a:cs typeface="Tahoma" pitchFamily="34" charset="0"/>
              </a:rPr>
              <a:t> </a:t>
            </a:r>
            <a:r>
              <a:rPr lang="el-GR" sz="1100" dirty="0" smtClean="0">
                <a:solidFill>
                  <a:srgbClr val="000000"/>
                </a:solidFill>
                <a:latin typeface="Tahoma" pitchFamily="34" charset="0"/>
                <a:ea typeface="Tahoma" pitchFamily="34" charset="0"/>
                <a:cs typeface="Tahoma" pitchFamily="34" charset="0"/>
              </a:rPr>
              <a:t>   </a:t>
            </a:r>
            <a:endParaRPr lang="el-GR" sz="1100" dirty="0">
              <a:solidFill>
                <a:srgbClr val="000000"/>
              </a:solidFill>
              <a:latin typeface="Tahoma" pitchFamily="34" charset="0"/>
              <a:ea typeface="Tahoma" pitchFamily="34" charset="0"/>
              <a:cs typeface="Tahoma" pitchFamily="34" charset="0"/>
            </a:endParaRPr>
          </a:p>
        </p:txBody>
      </p:sp>
      <p:sp>
        <p:nvSpPr>
          <p:cNvPr id="25" name="object 21"/>
          <p:cNvSpPr txBox="1"/>
          <p:nvPr/>
        </p:nvSpPr>
        <p:spPr>
          <a:xfrm>
            <a:off x="3719653" y="99381"/>
            <a:ext cx="3240405" cy="19684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2065" rIns="0" bIns="0" rtlCol="0">
            <a:spAutoFit/>
          </a:bodyPr>
          <a:lstStyle/>
          <a:p>
            <a:pPr marL="558165">
              <a:lnSpc>
                <a:spcPct val="100000"/>
              </a:lnSpc>
              <a:spcBef>
                <a:spcPts val="95"/>
              </a:spcBef>
            </a:pPr>
            <a:r>
              <a:rPr lang="el-GR" sz="1200" b="1" spc="-10" dirty="0" smtClean="0">
                <a:solidFill>
                  <a:srgbClr val="FFFFFF"/>
                </a:solidFill>
                <a:latin typeface="Trebuchet MS"/>
                <a:cs typeface="Trebuchet MS"/>
              </a:rPr>
              <a:t>Τρόπος παρακολούθησης:</a:t>
            </a:r>
            <a:endParaRPr sz="1200" dirty="0">
              <a:latin typeface="Trebuchet MS"/>
              <a:cs typeface="Trebuchet MS"/>
            </a:endParaRPr>
          </a:p>
        </p:txBody>
      </p:sp>
      <p:sp>
        <p:nvSpPr>
          <p:cNvPr id="34" name="object 22"/>
          <p:cNvSpPr txBox="1"/>
          <p:nvPr/>
        </p:nvSpPr>
        <p:spPr>
          <a:xfrm>
            <a:off x="3780048" y="352425"/>
            <a:ext cx="3124199" cy="1379865"/>
          </a:xfrm>
          <a:prstGeom prst="rect">
            <a:avLst/>
          </a:prstGeom>
        </p:spPr>
        <p:txBody>
          <a:bodyPr vert="horz" wrap="square" lIns="0" tIns="12700" rIns="0" bIns="0" rtlCol="0">
            <a:spAutoFit/>
          </a:bodyPr>
          <a:lstStyle/>
          <a:p>
            <a:pPr marL="12700" marR="5080" algn="just">
              <a:lnSpc>
                <a:spcPct val="100000"/>
              </a:lnSpc>
              <a:spcBef>
                <a:spcPts val="100"/>
              </a:spcBef>
            </a:pPr>
            <a:r>
              <a:rPr lang="el-GR" sz="1100" dirty="0" smtClean="0">
                <a:latin typeface="Tahoma" pitchFamily="34" charset="0"/>
                <a:ea typeface="Tahoma" pitchFamily="34" charset="0"/>
                <a:cs typeface="Tahoma" pitchFamily="34" charset="0"/>
              </a:rPr>
              <a:t>Για την παρακολούθησή του συνιστάται η χρήση παγίδων με ειδικό ελκυστικό για τα αρσενικά (μεθυλ - ευγενόλη)</a:t>
            </a:r>
            <a:r>
              <a:rPr lang="en-US" sz="1100" dirty="0">
                <a:latin typeface="Tahoma" pitchFamily="34" charset="0"/>
                <a:ea typeface="Tahoma" pitchFamily="34" charset="0"/>
                <a:cs typeface="Tahoma" pitchFamily="34" charset="0"/>
              </a:rPr>
              <a:t>.</a:t>
            </a:r>
            <a:r>
              <a:rPr lang="el-GR" sz="1100" dirty="0" smtClean="0">
                <a:latin typeface="Tahoma" pitchFamily="34" charset="0"/>
                <a:ea typeface="Tahoma" pitchFamily="34" charset="0"/>
                <a:cs typeface="Tahoma" pitchFamily="34" charset="0"/>
              </a:rPr>
              <a:t> Όπως και άλλες μύγες φρούτων, τα ενήλικα έλκονται μέτρια από χρωμοτροπικές παγίδες κίτρινου χρώματος </a:t>
            </a:r>
            <a:r>
              <a:rPr lang="el-GR" sz="1100" dirty="0" smtClean="0">
                <a:latin typeface="Tahoma" pitchFamily="34" charset="0"/>
                <a:ea typeface="Tahoma" pitchFamily="34" charset="0"/>
                <a:cs typeface="Tahoma" pitchFamily="34" charset="0"/>
              </a:rPr>
              <a:t>σε συνδυασμό με τροφικά ελκυστικά που εκλύουν αμμωνία. </a:t>
            </a:r>
            <a:r>
              <a:rPr lang="en-US" sz="1100" spc="-20" dirty="0">
                <a:solidFill>
                  <a:srgbClr val="231F20"/>
                </a:solidFill>
                <a:latin typeface="Tahoma" pitchFamily="34" charset="0"/>
                <a:ea typeface="Tahoma" pitchFamily="34" charset="0"/>
                <a:cs typeface="Tahoma" pitchFamily="34" charset="0"/>
              </a:rPr>
              <a:t>
</a:t>
            </a:r>
            <a:endParaRPr sz="1100" dirty="0">
              <a:latin typeface="Tahoma" pitchFamily="34" charset="0"/>
              <a:ea typeface="Tahoma" pitchFamily="34" charset="0"/>
              <a:cs typeface="Tahoma" pitchFamily="34" charset="0"/>
            </a:endParaRPr>
          </a:p>
        </p:txBody>
      </p:sp>
      <p:grpSp>
        <p:nvGrpSpPr>
          <p:cNvPr id="35" name="object 25"/>
          <p:cNvGrpSpPr/>
          <p:nvPr/>
        </p:nvGrpSpPr>
        <p:grpSpPr>
          <a:xfrm>
            <a:off x="3967236" y="1641225"/>
            <a:ext cx="2618740" cy="1141095"/>
            <a:chOff x="7627578" y="1995284"/>
            <a:chExt cx="2618740" cy="1141095"/>
          </a:xfrm>
        </p:grpSpPr>
        <p:pic>
          <p:nvPicPr>
            <p:cNvPr id="36" name="object 26"/>
            <p:cNvPicPr/>
            <p:nvPr/>
          </p:nvPicPr>
          <p:blipFill>
            <a:blip r:embed="rId4" cstate="print"/>
            <a:stretch>
              <a:fillRect/>
            </a:stretch>
          </p:blipFill>
          <p:spPr>
            <a:xfrm>
              <a:off x="7627578" y="2060518"/>
              <a:ext cx="1323713" cy="1054825"/>
            </a:xfrm>
            <a:prstGeom prst="rect">
              <a:avLst/>
            </a:prstGeom>
          </p:spPr>
        </p:pic>
        <p:pic>
          <p:nvPicPr>
            <p:cNvPr id="37" name="object 27"/>
            <p:cNvPicPr/>
            <p:nvPr/>
          </p:nvPicPr>
          <p:blipFill>
            <a:blip r:embed="rId5" cstate="print"/>
            <a:stretch>
              <a:fillRect/>
            </a:stretch>
          </p:blipFill>
          <p:spPr>
            <a:xfrm>
              <a:off x="9235757" y="1995284"/>
              <a:ext cx="1010386" cy="1140612"/>
            </a:xfrm>
            <a:prstGeom prst="rect">
              <a:avLst/>
            </a:prstGeom>
          </p:spPr>
        </p:pic>
      </p:grpSp>
      <p:sp>
        <p:nvSpPr>
          <p:cNvPr id="38" name="object 28"/>
          <p:cNvSpPr txBox="1"/>
          <p:nvPr/>
        </p:nvSpPr>
        <p:spPr>
          <a:xfrm>
            <a:off x="3870758" y="2811471"/>
            <a:ext cx="1563370" cy="360354"/>
          </a:xfrm>
          <a:prstGeom prst="rect">
            <a:avLst/>
          </a:prstGeom>
          <a:solidFill>
            <a:srgbClr val="FEE6D3"/>
          </a:solidFill>
        </p:spPr>
        <p:txBody>
          <a:bodyPr vert="horz" wrap="square" lIns="0" tIns="52069" rIns="0" bIns="0" rtlCol="0">
            <a:spAutoFit/>
          </a:bodyPr>
          <a:lstStyle/>
          <a:p>
            <a:pPr marL="127635" marR="95885" indent="76835" algn="ctr">
              <a:lnSpc>
                <a:spcPts val="800"/>
              </a:lnSpc>
              <a:spcBef>
                <a:spcPts val="409"/>
              </a:spcBef>
            </a:pPr>
            <a:r>
              <a:rPr lang="el-GR" sz="800" dirty="0" smtClean="0"/>
              <a:t>Κοινή κίτρινη παγίδα για παρακολούθηση και μαζική σύλληψη</a:t>
            </a:r>
            <a:endParaRPr sz="800" dirty="0">
              <a:latin typeface="Tahoma"/>
              <a:cs typeface="Tahoma"/>
            </a:endParaRPr>
          </a:p>
        </p:txBody>
      </p:sp>
      <p:sp>
        <p:nvSpPr>
          <p:cNvPr id="39" name="object 29"/>
          <p:cNvSpPr txBox="1"/>
          <p:nvPr/>
        </p:nvSpPr>
        <p:spPr>
          <a:xfrm>
            <a:off x="5576749" y="2825921"/>
            <a:ext cx="1017269" cy="271869"/>
          </a:xfrm>
          <a:prstGeom prst="rect">
            <a:avLst/>
          </a:prstGeom>
          <a:solidFill>
            <a:srgbClr val="FEE6D3"/>
          </a:solidFill>
        </p:spPr>
        <p:txBody>
          <a:bodyPr vert="horz" wrap="square" lIns="0" tIns="12700" rIns="0" bIns="0" rtlCol="0">
            <a:spAutoFit/>
          </a:bodyPr>
          <a:lstStyle/>
          <a:p>
            <a:pPr marL="127635" algn="ctr">
              <a:lnSpc>
                <a:spcPct val="100000"/>
              </a:lnSpc>
              <a:spcBef>
                <a:spcPts val="100"/>
              </a:spcBef>
            </a:pPr>
            <a:r>
              <a:rPr lang="el-GR" sz="800" spc="-45" dirty="0" smtClean="0">
                <a:solidFill>
                  <a:srgbClr val="231F20"/>
                </a:solidFill>
                <a:latin typeface="Tahoma"/>
                <a:cs typeface="Tahoma"/>
              </a:rPr>
              <a:t>Παγίδα </a:t>
            </a:r>
            <a:r>
              <a:rPr lang="it-IT" sz="800" spc="-45" dirty="0" smtClean="0">
                <a:solidFill>
                  <a:srgbClr val="231F20"/>
                </a:solidFill>
                <a:latin typeface="Tahoma"/>
                <a:cs typeface="Tahoma"/>
              </a:rPr>
              <a:t>McPhail</a:t>
            </a:r>
            <a:r>
              <a:rPr lang="it-IT" sz="800" spc="-45" dirty="0">
                <a:solidFill>
                  <a:srgbClr val="231F20"/>
                </a:solidFill>
                <a:latin typeface="Tahoma"/>
                <a:cs typeface="Tahoma"/>
              </a:rPr>
              <a:t>
</a:t>
            </a:r>
            <a:endParaRPr sz="800" dirty="0">
              <a:latin typeface="Verdana"/>
              <a:cs typeface="Verdana"/>
            </a:endParaRPr>
          </a:p>
        </p:txBody>
      </p:sp>
      <p:sp>
        <p:nvSpPr>
          <p:cNvPr id="40" name="object 52"/>
          <p:cNvSpPr/>
          <p:nvPr/>
        </p:nvSpPr>
        <p:spPr>
          <a:xfrm>
            <a:off x="3719666" y="105731"/>
            <a:ext cx="3240405" cy="3218494"/>
          </a:xfrm>
          <a:custGeom>
            <a:avLst/>
            <a:gdLst/>
            <a:ahLst/>
            <a:cxnLst/>
            <a:rect l="l" t="t" r="r" b="b"/>
            <a:pathLst>
              <a:path w="3240404" h="3040379">
                <a:moveTo>
                  <a:pt x="0" y="0"/>
                </a:moveTo>
                <a:lnTo>
                  <a:pt x="3239998" y="0"/>
                </a:lnTo>
                <a:lnTo>
                  <a:pt x="3239998" y="3040024"/>
                </a:lnTo>
                <a:lnTo>
                  <a:pt x="0" y="3040024"/>
                </a:lnTo>
                <a:lnTo>
                  <a:pt x="0" y="0"/>
                </a:lnTo>
                <a:close/>
              </a:path>
            </a:pathLst>
          </a:custGeom>
          <a:ln w="12700">
            <a:solidFill>
              <a:schemeClr val="accent1"/>
            </a:solidFill>
          </a:ln>
        </p:spPr>
        <p:txBody>
          <a:bodyPr wrap="square" lIns="0" tIns="0" rIns="0" bIns="0" rtlCol="0"/>
          <a:lstStyle/>
          <a:p>
            <a:endParaRPr/>
          </a:p>
        </p:txBody>
      </p:sp>
      <p:pic>
        <p:nvPicPr>
          <p:cNvPr id="3073" name="Picture 1"/>
          <p:cNvPicPr>
            <a:picLocks noChangeAspect="1" noChangeArrowheads="1"/>
          </p:cNvPicPr>
          <p:nvPr/>
        </p:nvPicPr>
        <p:blipFill>
          <a:blip r:embed="rId6" cstate="print"/>
          <a:srcRect l="36667" t="24167" r="37500" b="46203"/>
          <a:stretch>
            <a:fillRect/>
          </a:stretch>
        </p:blipFill>
        <p:spPr bwMode="auto">
          <a:xfrm>
            <a:off x="7378700" y="2880953"/>
            <a:ext cx="2895600" cy="1868129"/>
          </a:xfrm>
          <a:prstGeom prst="rect">
            <a:avLst/>
          </a:prstGeom>
          <a:noFill/>
          <a:ln w="9525">
            <a:noFill/>
            <a:miter lim="800000"/>
            <a:headEnd/>
            <a:tailEnd/>
          </a:ln>
        </p:spPr>
      </p:pic>
      <p:sp>
        <p:nvSpPr>
          <p:cNvPr id="41" name="40 - Ορθογώνιο"/>
          <p:cNvSpPr/>
          <p:nvPr/>
        </p:nvSpPr>
        <p:spPr>
          <a:xfrm>
            <a:off x="7531100" y="4772025"/>
            <a:ext cx="2895600" cy="215444"/>
          </a:xfrm>
          <a:prstGeom prst="rect">
            <a:avLst/>
          </a:prstGeom>
        </p:spPr>
        <p:txBody>
          <a:bodyPr wrap="square">
            <a:spAutoFit/>
          </a:bodyPr>
          <a:lstStyle/>
          <a:p>
            <a:r>
              <a:rPr lang="el-GR" sz="800" i="1" dirty="0" smtClean="0">
                <a:latin typeface="Tahoma" pitchFamily="34" charset="0"/>
                <a:ea typeface="Tahoma" pitchFamily="34" charset="0"/>
                <a:cs typeface="Tahoma" pitchFamily="34" charset="0"/>
              </a:rPr>
              <a:t>Ακμαία του </a:t>
            </a:r>
            <a:r>
              <a:rPr lang="en-US" sz="800" i="1" dirty="0" smtClean="0">
                <a:latin typeface="Tahoma" pitchFamily="34" charset="0"/>
                <a:ea typeface="Tahoma" pitchFamily="34" charset="0"/>
                <a:cs typeface="Tahoma" pitchFamily="34" charset="0"/>
              </a:rPr>
              <a:t>Bactrocera dorsalis</a:t>
            </a:r>
            <a:r>
              <a:rPr lang="el-GR" sz="800" i="1" dirty="0" smtClean="0">
                <a:latin typeface="Tahoma" pitchFamily="34" charset="0"/>
                <a:ea typeface="Tahoma" pitchFamily="34" charset="0"/>
                <a:cs typeface="Tahoma" pitchFamily="34" charset="0"/>
              </a:rPr>
              <a:t> (πηγή: </a:t>
            </a:r>
            <a:r>
              <a:rPr lang="en-US" sz="800" i="1" dirty="0" smtClean="0">
                <a:latin typeface="Tahoma" pitchFamily="34" charset="0"/>
                <a:ea typeface="Tahoma" pitchFamily="34" charset="0"/>
                <a:cs typeface="Tahoma" pitchFamily="34" charset="0"/>
              </a:rPr>
              <a:t>UF/IFAS</a:t>
            </a:r>
            <a:r>
              <a:rPr lang="el-GR" sz="800" i="1" dirty="0" smtClean="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pic>
        <p:nvPicPr>
          <p:cNvPr id="3075" name="Picture 3"/>
          <p:cNvPicPr>
            <a:picLocks noChangeAspect="1" noChangeArrowheads="1"/>
          </p:cNvPicPr>
          <p:nvPr/>
        </p:nvPicPr>
        <p:blipFill>
          <a:blip r:embed="rId7" cstate="print"/>
          <a:srcRect l="37014" t="41852" r="37986" b="30741"/>
          <a:stretch>
            <a:fillRect/>
          </a:stretch>
        </p:blipFill>
        <p:spPr bwMode="auto">
          <a:xfrm>
            <a:off x="4025900" y="3476625"/>
            <a:ext cx="2590800" cy="1679591"/>
          </a:xfrm>
          <a:prstGeom prst="rect">
            <a:avLst/>
          </a:prstGeom>
          <a:noFill/>
          <a:ln w="9525">
            <a:noFill/>
            <a:miter lim="800000"/>
            <a:headEnd/>
            <a:tailEnd/>
          </a:ln>
        </p:spPr>
      </p:pic>
      <p:sp>
        <p:nvSpPr>
          <p:cNvPr id="42" name="41 - Ορθογώνιο"/>
          <p:cNvSpPr/>
          <p:nvPr/>
        </p:nvSpPr>
        <p:spPr>
          <a:xfrm>
            <a:off x="3873500" y="5153025"/>
            <a:ext cx="2895600" cy="338554"/>
          </a:xfrm>
          <a:prstGeom prst="rect">
            <a:avLst/>
          </a:prstGeom>
        </p:spPr>
        <p:txBody>
          <a:bodyPr wrap="square">
            <a:spAutoFit/>
          </a:bodyPr>
          <a:lstStyle/>
          <a:p>
            <a:pPr algn="ctr"/>
            <a:r>
              <a:rPr lang="el-GR" sz="800" i="1" dirty="0" smtClean="0">
                <a:latin typeface="Tahoma" pitchFamily="34" charset="0"/>
                <a:ea typeface="Tahoma" pitchFamily="34" charset="0"/>
                <a:cs typeface="Tahoma" pitchFamily="34" charset="0"/>
              </a:rPr>
              <a:t>Εναπόθεση Αβγών από θηλυκό ακμαίο του </a:t>
            </a:r>
            <a:r>
              <a:rPr lang="en-US" sz="800" i="1" dirty="0" smtClean="0">
                <a:latin typeface="Tahoma" pitchFamily="34" charset="0"/>
                <a:ea typeface="Tahoma" pitchFamily="34" charset="0"/>
                <a:cs typeface="Tahoma" pitchFamily="34" charset="0"/>
              </a:rPr>
              <a:t>Bactrocera dorsalis</a:t>
            </a:r>
            <a:r>
              <a:rPr lang="el-GR" sz="800" i="1" dirty="0" smtClean="0">
                <a:latin typeface="Tahoma" pitchFamily="34" charset="0"/>
                <a:ea typeface="Tahoma" pitchFamily="34" charset="0"/>
                <a:cs typeface="Tahoma" pitchFamily="34" charset="0"/>
              </a:rPr>
              <a:t> (πηγή: </a:t>
            </a:r>
            <a:r>
              <a:rPr lang="en-US" sz="800" i="1" dirty="0" smtClean="0">
                <a:latin typeface="Tahoma" pitchFamily="34" charset="0"/>
                <a:ea typeface="Tahoma" pitchFamily="34" charset="0"/>
                <a:cs typeface="Tahoma" pitchFamily="34" charset="0"/>
              </a:rPr>
              <a:t>UF/IFAS</a:t>
            </a:r>
            <a:r>
              <a:rPr lang="el-GR" sz="800" i="1" dirty="0" smtClean="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sp>
        <p:nvSpPr>
          <p:cNvPr id="43" name="42 - Ορθογώνιο"/>
          <p:cNvSpPr/>
          <p:nvPr/>
        </p:nvSpPr>
        <p:spPr>
          <a:xfrm>
            <a:off x="5846026" y="3101589"/>
            <a:ext cx="1069524" cy="215444"/>
          </a:xfrm>
          <a:prstGeom prst="rect">
            <a:avLst/>
          </a:prstGeom>
        </p:spPr>
        <p:txBody>
          <a:bodyPr wrap="none">
            <a:spAutoFit/>
          </a:bodyPr>
          <a:lstStyle/>
          <a:p>
            <a:r>
              <a:rPr lang="el-GR" sz="800" i="1" dirty="0" smtClean="0">
                <a:latin typeface="Tahoma" pitchFamily="34" charset="0"/>
                <a:ea typeface="Tahoma" pitchFamily="34" charset="0"/>
                <a:cs typeface="Tahoma" pitchFamily="34" charset="0"/>
              </a:rPr>
              <a:t>(πηγή: </a:t>
            </a:r>
            <a:r>
              <a:rPr lang="en-US" sz="800" i="1" dirty="0" smtClean="0">
                <a:latin typeface="Tahoma" pitchFamily="34" charset="0"/>
                <a:ea typeface="Tahoma" pitchFamily="34" charset="0"/>
                <a:cs typeface="Tahoma" pitchFamily="34" charset="0"/>
              </a:rPr>
              <a:t>INRC/IPSP</a:t>
            </a:r>
            <a:r>
              <a:rPr lang="el-GR" sz="800" i="1" dirty="0" smtClean="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pic>
        <p:nvPicPr>
          <p:cNvPr id="44" name="Immagine 2">
            <a:extLst>
              <a:ext uri="{FF2B5EF4-FFF2-40B4-BE49-F238E27FC236}">
                <a16:creationId xmlns:a16="http://schemas.microsoft.com/office/drawing/2014/main" xmlns="" id="{53E3B4B4-83B4-E830-EA0F-3F598C63699B}"/>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xmlns=""/>
              </a:ext>
            </a:extLst>
          </a:blip>
          <a:srcRect/>
          <a:stretch/>
        </p:blipFill>
        <p:spPr>
          <a:xfrm>
            <a:off x="327103" y="4086225"/>
            <a:ext cx="3089197" cy="2501650"/>
          </a:xfrm>
          <a:prstGeom prst="rect">
            <a:avLst/>
          </a:prstGeom>
          <a:solidFill>
            <a:schemeClr val="accent1"/>
          </a:solidFill>
          <a:effectLst>
            <a:glow rad="127000">
              <a:schemeClr val="accent1"/>
            </a:glow>
          </a:effectLst>
        </p:spPr>
      </p:pic>
      <p:sp>
        <p:nvSpPr>
          <p:cNvPr id="45" name="44 - Ορθογώνιο"/>
          <p:cNvSpPr/>
          <p:nvPr/>
        </p:nvSpPr>
        <p:spPr>
          <a:xfrm>
            <a:off x="368300" y="6664075"/>
            <a:ext cx="3048000" cy="477054"/>
          </a:xfrm>
          <a:prstGeom prst="rect">
            <a:avLst/>
          </a:prstGeom>
        </p:spPr>
        <p:txBody>
          <a:bodyPr wrap="square">
            <a:spAutoFit/>
          </a:bodyPr>
          <a:lstStyle/>
          <a:p>
            <a:pPr marL="279400" marR="160655" indent="635" algn="ctr">
              <a:lnSpc>
                <a:spcPts val="1000"/>
              </a:lnSpc>
              <a:spcBef>
                <a:spcPts val="940"/>
              </a:spcBef>
            </a:pPr>
            <a:r>
              <a:rPr lang="el-GR" sz="800" i="1" dirty="0" smtClean="0"/>
              <a:t>Περιοχές της Ε.Ε με ευνοϊκές συνθήκες για πιθανή </a:t>
            </a:r>
            <a:r>
              <a:rPr lang="el-GR" sz="800" i="1" dirty="0"/>
              <a:t>ε</a:t>
            </a:r>
            <a:r>
              <a:rPr lang="el-GR" sz="800" i="1" dirty="0" smtClean="0"/>
              <a:t>γκατάσταση του Bactrocera dorsalis στην Ευρωπαϊκή Ήπειρο (πηγή: </a:t>
            </a:r>
            <a:r>
              <a:rPr lang="en-US" sz="800" i="1" dirty="0" smtClean="0"/>
              <a:t>EFSA</a:t>
            </a:r>
            <a:r>
              <a:rPr lang="el-GR" sz="800" i="1" dirty="0" smtClean="0"/>
              <a:t>) </a:t>
            </a:r>
            <a:r>
              <a:rPr lang="el-GR" sz="800" i="1" spc="-10" dirty="0" smtClean="0">
                <a:solidFill>
                  <a:srgbClr val="231F20"/>
                </a:solidFill>
                <a:latin typeface="Tahoma"/>
                <a:cs typeface="Tahoma"/>
              </a:rPr>
              <a:t> </a:t>
            </a:r>
            <a:endParaRPr lang="el-GR" sz="800" i="1" dirty="0">
              <a:latin typeface="Tahoma"/>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7319613" y="3784479"/>
            <a:ext cx="3240405" cy="3419531"/>
          </a:xfrm>
          <a:custGeom>
            <a:avLst/>
            <a:gdLst/>
            <a:ahLst/>
            <a:cxnLst/>
            <a:rect l="l" t="t" r="r" b="b"/>
            <a:pathLst>
              <a:path w="3240404" h="3385184">
                <a:moveTo>
                  <a:pt x="0" y="0"/>
                </a:moveTo>
                <a:lnTo>
                  <a:pt x="3239998" y="0"/>
                </a:lnTo>
                <a:lnTo>
                  <a:pt x="3239998" y="3384702"/>
                </a:lnTo>
                <a:lnTo>
                  <a:pt x="0" y="3384702"/>
                </a:lnTo>
                <a:lnTo>
                  <a:pt x="0" y="0"/>
                </a:lnTo>
                <a:close/>
              </a:path>
            </a:pathLst>
          </a:custGeom>
          <a:ln w="12700">
            <a:solidFill>
              <a:schemeClr val="accent1"/>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406900" y="5610225"/>
            <a:ext cx="685800" cy="838200"/>
          </a:xfrm>
          <a:prstGeom prst="rect">
            <a:avLst/>
          </a:prstGeom>
        </p:spPr>
      </p:pic>
      <p:pic>
        <p:nvPicPr>
          <p:cNvPr id="6" name="object 6"/>
          <p:cNvPicPr/>
          <p:nvPr/>
        </p:nvPicPr>
        <p:blipFill>
          <a:blip r:embed="rId4" cstate="print"/>
          <a:srcRect l="10175" b="9114"/>
          <a:stretch>
            <a:fillRect/>
          </a:stretch>
        </p:blipFill>
        <p:spPr>
          <a:xfrm>
            <a:off x="6122266" y="5610226"/>
            <a:ext cx="799234" cy="828140"/>
          </a:xfrm>
          <a:prstGeom prst="rect">
            <a:avLst/>
          </a:prstGeom>
        </p:spPr>
      </p:pic>
      <p:pic>
        <p:nvPicPr>
          <p:cNvPr id="7" name="object 7"/>
          <p:cNvPicPr/>
          <p:nvPr/>
        </p:nvPicPr>
        <p:blipFill>
          <a:blip r:embed="rId5" cstate="print"/>
          <a:stretch>
            <a:fillRect/>
          </a:stretch>
        </p:blipFill>
        <p:spPr>
          <a:xfrm>
            <a:off x="5245100" y="5610225"/>
            <a:ext cx="762000" cy="838200"/>
          </a:xfrm>
          <a:prstGeom prst="rect">
            <a:avLst/>
          </a:prstGeom>
        </p:spPr>
      </p:pic>
      <p:sp>
        <p:nvSpPr>
          <p:cNvPr id="10" name="object 10"/>
          <p:cNvSpPr txBox="1"/>
          <p:nvPr/>
        </p:nvSpPr>
        <p:spPr>
          <a:xfrm>
            <a:off x="186347" y="821005"/>
            <a:ext cx="3227705" cy="4244752"/>
          </a:xfrm>
          <a:prstGeom prst="rect">
            <a:avLst/>
          </a:prstGeom>
        </p:spPr>
        <p:txBody>
          <a:bodyPr vert="horz" wrap="square" lIns="0" tIns="12700" rIns="0" bIns="0" rtlCol="0">
            <a:spAutoFit/>
          </a:bodyPr>
          <a:lstStyle/>
          <a:p>
            <a:pPr marL="210185" marR="128270" indent="-635" algn="just">
              <a:lnSpc>
                <a:spcPct val="100000"/>
              </a:lnSpc>
              <a:spcBef>
                <a:spcPts val="100"/>
              </a:spcBef>
            </a:pPr>
            <a:r>
              <a:rPr lang="el-GR" sz="1000" dirty="0" smtClean="0"/>
              <a:t>Το </a:t>
            </a:r>
            <a:r>
              <a:rPr lang="el-GR" sz="1000" i="1" dirty="0" smtClean="0"/>
              <a:t>Bactrocera dorsalis</a:t>
            </a:r>
            <a:r>
              <a:rPr lang="el-GR" sz="1000" dirty="0" smtClean="0"/>
              <a:t>, η μύγα της Ανατολής</a:t>
            </a:r>
            <a:r>
              <a:rPr lang="en-US" sz="1000" dirty="0" smtClean="0"/>
              <a:t> (oriental fruit fly)</a:t>
            </a:r>
            <a:r>
              <a:rPr lang="el-GR" sz="1000" dirty="0" smtClean="0"/>
              <a:t>, είναι ένα πολυφάγο είδος ασιατικής προέλευσης. Το είδος είναι ευρέως διαδεδομένο σε περισσότερες από 65 χώρες στην Ασία, την Αφρική και τα νησιά του Ειρηνικού. Στην Ευρώπη αναφέρεται στη Γαλλία, την Αυστρία και την Ιταλία.  </a:t>
            </a:r>
          </a:p>
          <a:p>
            <a:pPr marL="210185" marR="128270" indent="-635" algn="just">
              <a:lnSpc>
                <a:spcPct val="100000"/>
              </a:lnSpc>
              <a:spcBef>
                <a:spcPts val="100"/>
              </a:spcBef>
            </a:pPr>
            <a:endParaRPr lang="el-GR" sz="1000" spc="-20" dirty="0">
              <a:solidFill>
                <a:srgbClr val="231F20"/>
              </a:solidFill>
              <a:latin typeface="Tahoma"/>
              <a:cs typeface="Tahoma"/>
            </a:endParaRPr>
          </a:p>
          <a:p>
            <a:pPr marL="210185" marR="128270" indent="-635" algn="just">
              <a:spcBef>
                <a:spcPts val="100"/>
              </a:spcBef>
            </a:pPr>
            <a:r>
              <a:rPr lang="el-GR" sz="1000" dirty="0"/>
              <a:t>Οι κύριοι οδοί μετακίνησης και διασποράς του εντόμου είναι μέσω της μεταφοράς </a:t>
            </a:r>
            <a:r>
              <a:rPr lang="el-GR" sz="1000" dirty="0" smtClean="0"/>
              <a:t>φρούτων, </a:t>
            </a:r>
            <a:r>
              <a:rPr lang="el-GR" sz="1000" dirty="0"/>
              <a:t>τόσο με το εμπόριο όσο και με απλούς ταξιδιώτες. Με αυτό τον τρόπο το έντομο μπορεί να μεταφερθεί σε πολύ μεγάλες αποστάσεις, ως αβγό ή προνύμφη εντός των φρούτων. </a:t>
            </a:r>
            <a:endParaRPr lang="el-GR" sz="1000" dirty="0" smtClean="0"/>
          </a:p>
          <a:p>
            <a:pPr marL="210185" marR="128270" indent="-635" algn="just">
              <a:spcBef>
                <a:spcPts val="100"/>
              </a:spcBef>
            </a:pPr>
            <a:endParaRPr lang="el-GR" sz="1000" dirty="0"/>
          </a:p>
          <a:p>
            <a:pPr marL="210185" marR="128270" indent="-635" algn="just">
              <a:spcBef>
                <a:spcPts val="100"/>
              </a:spcBef>
            </a:pPr>
            <a:r>
              <a:rPr lang="el-GR" sz="1000" dirty="0" smtClean="0"/>
              <a:t>Θα </a:t>
            </a:r>
            <a:r>
              <a:rPr lang="el-GR" sz="1000" dirty="0"/>
              <a:t>μπορούσε, επίσης, στον τόπο προορισμού των προϊόντων να φτάσει και ως νύμφη ή ενήλικο σε περίπτωση που ο χρόνος μετακίνησης των προϊόντων είναι μεγάλος, οπότε το έντομο έχει την ευκαιρία να ολοκληρώσει την ανάπτυξή του κατά την διάρκεια του ταξιδιού. </a:t>
            </a:r>
            <a:r>
              <a:rPr lang="el-GR" sz="1000" dirty="0" smtClean="0"/>
              <a:t>Το </a:t>
            </a:r>
            <a:r>
              <a:rPr lang="el-GR" sz="1000" dirty="0"/>
              <a:t>έντομο μπορεί να μετακινηθεί, επίσης, </a:t>
            </a:r>
            <a:r>
              <a:rPr lang="el-GR" sz="1000" dirty="0" smtClean="0"/>
              <a:t>με την μορφή νύμφης εντός υποστρωμάτων ανάπτυξης φυτών. Μπορεί</a:t>
            </a:r>
            <a:r>
              <a:rPr lang="el-GR" sz="1000" dirty="0"/>
              <a:t>, επίσης, να εξαπλωθεί ενεργητικά μέσω της πτήσης των ενηλίκων.</a:t>
            </a:r>
          </a:p>
          <a:p>
            <a:pPr marL="210185" marR="128270" indent="-635" algn="just">
              <a:lnSpc>
                <a:spcPct val="100000"/>
              </a:lnSpc>
              <a:spcBef>
                <a:spcPts val="100"/>
              </a:spcBef>
            </a:pPr>
            <a:r>
              <a:rPr lang="en-US" sz="1000" spc="-20" dirty="0">
                <a:solidFill>
                  <a:srgbClr val="231F20"/>
                </a:solidFill>
                <a:latin typeface="Tahoma"/>
                <a:cs typeface="Tahoma"/>
              </a:rPr>
              <a:t>
</a:t>
            </a:r>
            <a:endParaRPr sz="1000" dirty="0">
              <a:latin typeface="Tahoma"/>
              <a:cs typeface="Tahoma"/>
            </a:endParaRPr>
          </a:p>
        </p:txBody>
      </p:sp>
      <p:sp>
        <p:nvSpPr>
          <p:cNvPr id="12" name="object 12"/>
          <p:cNvSpPr txBox="1"/>
          <p:nvPr/>
        </p:nvSpPr>
        <p:spPr>
          <a:xfrm>
            <a:off x="3762796" y="578157"/>
            <a:ext cx="3352800" cy="5321970"/>
          </a:xfrm>
          <a:prstGeom prst="rect">
            <a:avLst/>
          </a:prstGeom>
        </p:spPr>
        <p:txBody>
          <a:bodyPr vert="horz" wrap="square" lIns="0" tIns="12700" rIns="0" bIns="0" rtlCol="0">
            <a:spAutoFit/>
          </a:bodyPr>
          <a:lstStyle/>
          <a:p>
            <a:pPr marL="160020" marR="178435" algn="just">
              <a:lnSpc>
                <a:spcPct val="100000"/>
              </a:lnSpc>
              <a:spcBef>
                <a:spcPts val="100"/>
              </a:spcBef>
            </a:pPr>
            <a:endParaRPr lang="el-GR" sz="1000" dirty="0" smtClean="0"/>
          </a:p>
          <a:p>
            <a:pPr marL="160020" marR="178435" algn="just">
              <a:lnSpc>
                <a:spcPct val="100000"/>
              </a:lnSpc>
              <a:spcBef>
                <a:spcPts val="600"/>
              </a:spcBef>
              <a:spcAft>
                <a:spcPts val="600"/>
              </a:spcAft>
            </a:pPr>
            <a:r>
              <a:rPr lang="el-GR" sz="1000" dirty="0" smtClean="0"/>
              <a:t>Το </a:t>
            </a:r>
            <a:r>
              <a:rPr lang="el-GR" sz="1000" i="1" dirty="0" smtClean="0"/>
              <a:t>Bactrocera dorsalis </a:t>
            </a:r>
            <a:r>
              <a:rPr lang="el-GR" sz="1000" dirty="0" smtClean="0"/>
              <a:t>είναι ένα πολυφάγο έντομο, που μπορεί να έχει και μέχρι 10 γενιές το χρόνο. Τα ενήλικα είναι παρόντα όλο το χρόνο εκτός από τους πιο κρύους μήνες. Διαχειμάζει ως νύμφη στο έδαφος. </a:t>
            </a:r>
          </a:p>
          <a:p>
            <a:pPr marL="160020" marR="178435" algn="just">
              <a:lnSpc>
                <a:spcPct val="100000"/>
              </a:lnSpc>
              <a:spcBef>
                <a:spcPts val="600"/>
              </a:spcBef>
              <a:spcAft>
                <a:spcPts val="600"/>
              </a:spcAft>
            </a:pPr>
            <a:r>
              <a:rPr lang="el-GR" sz="1000" dirty="0" smtClean="0"/>
              <a:t>Η ζημιά που προκαλεί στους καρπούς προκαλείται από νύγματα ωοτοκίας και την τροφική δραστηριότητα των προνυμφών. </a:t>
            </a:r>
          </a:p>
          <a:p>
            <a:pPr marL="160020" marR="178435" algn="just">
              <a:lnSpc>
                <a:spcPct val="100000"/>
              </a:lnSpc>
              <a:spcBef>
                <a:spcPts val="600"/>
              </a:spcBef>
              <a:spcAft>
                <a:spcPts val="600"/>
              </a:spcAft>
            </a:pPr>
            <a:r>
              <a:rPr lang="el-GR" sz="1000" dirty="0" smtClean="0"/>
              <a:t>Τα συμπτώματα από την προσβολή από τ</a:t>
            </a:r>
            <a:r>
              <a:rPr lang="en-US" sz="1000" dirty="0" smtClean="0"/>
              <a:t>o </a:t>
            </a:r>
            <a:r>
              <a:rPr lang="el-GR" sz="1000" dirty="0" smtClean="0"/>
              <a:t>συγκεκριμένο έντομο είναι παρόμοια με εκείνα που προκαλεί το κοινό για τη χώρας μας είδος της οικογένειας των </a:t>
            </a:r>
            <a:r>
              <a:rPr lang="en-US" sz="1000" dirty="0" smtClean="0"/>
              <a:t>Tephritidae</a:t>
            </a:r>
            <a:r>
              <a:rPr lang="el-GR" sz="1000" dirty="0" smtClean="0"/>
              <a:t>, η Μύγα της Μεσογείου (</a:t>
            </a:r>
            <a:r>
              <a:rPr lang="en-US" sz="1000" i="1" dirty="0" err="1" smtClean="0"/>
              <a:t>Ceratitis</a:t>
            </a:r>
            <a:r>
              <a:rPr lang="en-US" sz="1000" i="1" dirty="0" smtClean="0"/>
              <a:t> </a:t>
            </a:r>
            <a:r>
              <a:rPr lang="en-US" sz="1000" i="1" dirty="0" err="1" smtClean="0"/>
              <a:t>capitata</a:t>
            </a:r>
            <a:r>
              <a:rPr lang="el-GR" sz="1000" dirty="0" smtClean="0"/>
              <a:t>).  </a:t>
            </a:r>
          </a:p>
          <a:p>
            <a:pPr marL="160020" marR="178435" algn="just">
              <a:lnSpc>
                <a:spcPct val="100000"/>
              </a:lnSpc>
              <a:spcBef>
                <a:spcPts val="600"/>
              </a:spcBef>
              <a:spcAft>
                <a:spcPts val="600"/>
              </a:spcAft>
            </a:pPr>
            <a:r>
              <a:rPr lang="el-GR" sz="1000" dirty="0" smtClean="0"/>
              <a:t>Στους προσβεβλημένους καρπούς διακρίνονται αρχικά οι μεταχρωματισμοί γύρω από τις οπές ωοτοκίας και κατόπιν τα φρούτα μπορεί να εμφανίσουν σήψη ή ευδιάκριτες οπές που δημιουργούνται κατά  την έξοδο των προνυμφών. </a:t>
            </a:r>
          </a:p>
          <a:p>
            <a:pPr marL="160020" marR="178435" algn="just">
              <a:lnSpc>
                <a:spcPct val="100000"/>
              </a:lnSpc>
              <a:spcBef>
                <a:spcPts val="600"/>
              </a:spcBef>
              <a:spcAft>
                <a:spcPts val="600"/>
              </a:spcAft>
            </a:pPr>
            <a:r>
              <a:rPr lang="el-GR" sz="1000" dirty="0" smtClean="0"/>
              <a:t>Σε πολλές περιπτώσεις σε φρούτα με υψηλή περιεκτικότητα σε σάκχαρα, όπως τα ροδάκινα, έχουμε την εκροή σακχάρων που στερεοποιούνται δίπλα την περιοχή του νύγματος ωοτοκίας. </a:t>
            </a:r>
          </a:p>
          <a:p>
            <a:pPr marL="160020" marR="178435" algn="just">
              <a:lnSpc>
                <a:spcPct val="100000"/>
              </a:lnSpc>
              <a:spcBef>
                <a:spcPts val="600"/>
              </a:spcBef>
              <a:spcAft>
                <a:spcPts val="600"/>
              </a:spcAft>
            </a:pPr>
            <a:r>
              <a:rPr lang="el-GR" sz="1000" dirty="0" smtClean="0"/>
              <a:t>Οι ώριμες προνύμφες εγκαταλείπουν τους προσκολλημένους καρπούς για να νυμφωθούν στο έδαφος. Έχουν αναφερθεί περισσότερα από 300 είδη ξενιστών, πολλά από τα οποία παρουσιάζουν υψηλό γεωργικό ενδιαφέρον</a:t>
            </a:r>
            <a:r>
              <a:rPr lang="en-US" sz="1000" dirty="0" smtClean="0"/>
              <a:t>. </a:t>
            </a:r>
            <a:r>
              <a:rPr lang="el-GR" sz="1000" dirty="0" smtClean="0"/>
              <a:t>  </a:t>
            </a:r>
            <a:r>
              <a:rPr lang="en-US" sz="1000" dirty="0" smtClean="0">
                <a:solidFill>
                  <a:srgbClr val="231F20"/>
                </a:solidFill>
                <a:latin typeface="Tahoma"/>
                <a:cs typeface="Tahoma"/>
              </a:rPr>
              <a:t>
</a:t>
            </a:r>
            <a:endParaRPr sz="1000" dirty="0">
              <a:latin typeface="Tahoma"/>
              <a:cs typeface="Tahoma"/>
            </a:endParaRPr>
          </a:p>
        </p:txBody>
      </p:sp>
      <p:sp>
        <p:nvSpPr>
          <p:cNvPr id="20" name="object 20"/>
          <p:cNvSpPr txBox="1"/>
          <p:nvPr/>
        </p:nvSpPr>
        <p:spPr>
          <a:xfrm>
            <a:off x="3797300" y="6506192"/>
            <a:ext cx="3200400" cy="761747"/>
          </a:xfrm>
          <a:prstGeom prst="rect">
            <a:avLst/>
          </a:prstGeom>
          <a:solidFill>
            <a:srgbClr val="FEE6D3"/>
          </a:solidFill>
        </p:spPr>
        <p:txBody>
          <a:bodyPr vert="horz" wrap="square" lIns="0" tIns="119380" rIns="0" bIns="0" rtlCol="0">
            <a:spAutoFit/>
          </a:bodyPr>
          <a:lstStyle/>
          <a:p>
            <a:pPr marL="279400" marR="160655" indent="635" algn="ctr">
              <a:lnSpc>
                <a:spcPts val="1000"/>
              </a:lnSpc>
              <a:spcBef>
                <a:spcPts val="940"/>
              </a:spcBef>
            </a:pPr>
            <a:r>
              <a:rPr lang="el-GR" sz="900" dirty="0" smtClean="0"/>
              <a:t>Το </a:t>
            </a:r>
            <a:r>
              <a:rPr lang="el-GR" sz="900" i="1" dirty="0" smtClean="0"/>
              <a:t>Bactrocera dorsalis </a:t>
            </a:r>
            <a:r>
              <a:rPr lang="el-GR" sz="900" dirty="0" smtClean="0"/>
              <a:t>προσβάλλει κυρίως τους καρπούς της μηλιάς, ροδάκινου, δαμάσκηνου, βερίκοκου, λωτού, αχλαδιού, εσπεριδοειδών, αμπέλου και των περισσότερων λαχανικών (τομάτα, μελιτζάνα, κολοκυθάκια κ.λπ.)</a:t>
            </a:r>
            <a:r>
              <a:rPr lang="it-IT" sz="900" spc="-10" dirty="0" smtClean="0">
                <a:solidFill>
                  <a:srgbClr val="231F20"/>
                </a:solidFill>
                <a:latin typeface="Tahoma"/>
                <a:cs typeface="Tahoma"/>
              </a:rPr>
              <a:t> </a:t>
            </a:r>
            <a:endParaRPr sz="900" dirty="0">
              <a:latin typeface="Tahoma"/>
              <a:cs typeface="Tahoma"/>
            </a:endParaRPr>
          </a:p>
        </p:txBody>
      </p:sp>
      <p:sp>
        <p:nvSpPr>
          <p:cNvPr id="23" name="object 23"/>
          <p:cNvSpPr txBox="1"/>
          <p:nvPr/>
        </p:nvSpPr>
        <p:spPr>
          <a:xfrm>
            <a:off x="7319613" y="3778065"/>
            <a:ext cx="3240405" cy="1962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1430" rIns="0" bIns="0" rtlCol="0">
            <a:spAutoFit/>
          </a:bodyPr>
          <a:lstStyle/>
          <a:p>
            <a:pPr marL="1129030">
              <a:lnSpc>
                <a:spcPct val="100000"/>
              </a:lnSpc>
              <a:spcBef>
                <a:spcPts val="90"/>
              </a:spcBef>
            </a:pPr>
            <a:r>
              <a:rPr lang="el-GR" sz="1200" b="1" dirty="0" smtClean="0">
                <a:solidFill>
                  <a:srgbClr val="FFFFFF"/>
                </a:solidFill>
                <a:latin typeface="Trebuchet MS"/>
                <a:cs typeface="Trebuchet MS"/>
              </a:rPr>
              <a:t>Πως το αναγνωρίζω</a:t>
            </a:r>
            <a:r>
              <a:rPr lang="en-US" sz="1200" b="1" dirty="0">
                <a:solidFill>
                  <a:srgbClr val="FFFFFF"/>
                </a:solidFill>
                <a:latin typeface="Trebuchet MS"/>
                <a:cs typeface="Trebuchet MS"/>
              </a:rPr>
              <a:t>;</a:t>
            </a:r>
            <a:endParaRPr sz="1200" dirty="0">
              <a:latin typeface="Trebuchet MS"/>
              <a:cs typeface="Trebuchet MS"/>
            </a:endParaRPr>
          </a:p>
        </p:txBody>
      </p:sp>
      <p:sp>
        <p:nvSpPr>
          <p:cNvPr id="24" name="object 24"/>
          <p:cNvSpPr txBox="1"/>
          <p:nvPr/>
        </p:nvSpPr>
        <p:spPr>
          <a:xfrm>
            <a:off x="7499620" y="4075304"/>
            <a:ext cx="2896235" cy="756617"/>
          </a:xfrm>
          <a:prstGeom prst="rect">
            <a:avLst/>
          </a:prstGeom>
        </p:spPr>
        <p:txBody>
          <a:bodyPr vert="horz" wrap="square" lIns="0" tIns="38100" rIns="0" bIns="0" rtlCol="0">
            <a:spAutoFit/>
          </a:bodyPr>
          <a:lstStyle/>
          <a:p>
            <a:pPr marR="5080" algn="just">
              <a:lnSpc>
                <a:spcPts val="1000"/>
              </a:lnSpc>
              <a:spcBef>
                <a:spcPts val="300"/>
              </a:spcBef>
            </a:pPr>
            <a:r>
              <a:rPr lang="el-GR" sz="1000" dirty="0" smtClean="0"/>
              <a:t>Το </a:t>
            </a:r>
            <a:r>
              <a:rPr lang="el-GR" sz="1000" i="1" dirty="0" smtClean="0"/>
              <a:t>Bactrocera dorsalis </a:t>
            </a:r>
            <a:r>
              <a:rPr lang="el-GR" sz="1000" dirty="0" smtClean="0"/>
              <a:t>μπορεί να συγχέεται με την κοινή μύγα της ελιάς </a:t>
            </a:r>
            <a:r>
              <a:rPr lang="el-GR" sz="1000" i="1" dirty="0" smtClean="0"/>
              <a:t>Bactrocera </a:t>
            </a:r>
            <a:r>
              <a:rPr lang="el-GR" sz="1000" i="1" dirty="0" err="1" smtClean="0"/>
              <a:t>oleae</a:t>
            </a:r>
            <a:r>
              <a:rPr lang="el-GR" sz="1000" dirty="0" smtClean="0"/>
              <a:t>. </a:t>
            </a:r>
          </a:p>
          <a:p>
            <a:pPr marR="5080" algn="just">
              <a:lnSpc>
                <a:spcPts val="1000"/>
              </a:lnSpc>
              <a:spcBef>
                <a:spcPts val="300"/>
              </a:spcBef>
            </a:pPr>
            <a:r>
              <a:rPr lang="el-GR" sz="1000" dirty="0" smtClean="0"/>
              <a:t>Είναι σημαντικό να ελέγξετε τους παρακάτω χαρακτήρες: </a:t>
            </a:r>
            <a:r>
              <a:rPr lang="en-US" sz="1000" i="1" spc="-55" dirty="0">
                <a:solidFill>
                  <a:srgbClr val="231F20"/>
                </a:solidFill>
                <a:latin typeface="Verdana"/>
                <a:cs typeface="Verdana"/>
              </a:rPr>
              <a:t>
</a:t>
            </a:r>
            <a:endParaRPr sz="1000" dirty="0">
              <a:latin typeface="Tahoma"/>
              <a:cs typeface="Tahoma"/>
            </a:endParaRPr>
          </a:p>
        </p:txBody>
      </p:sp>
      <p:sp>
        <p:nvSpPr>
          <p:cNvPr id="30" name="object 30"/>
          <p:cNvSpPr/>
          <p:nvPr/>
        </p:nvSpPr>
        <p:spPr>
          <a:xfrm>
            <a:off x="7478566" y="4772025"/>
            <a:ext cx="1119334" cy="381000"/>
          </a:xfrm>
          <a:custGeom>
            <a:avLst/>
            <a:gdLst/>
            <a:ahLst/>
            <a:cxnLst/>
            <a:rect l="l" t="t" r="r" b="b"/>
            <a:pathLst>
              <a:path w="900429" h="288289">
                <a:moveTo>
                  <a:pt x="828408" y="0"/>
                </a:moveTo>
                <a:lnTo>
                  <a:pt x="71996" y="0"/>
                </a:lnTo>
                <a:lnTo>
                  <a:pt x="43971" y="5657"/>
                </a:lnTo>
                <a:lnTo>
                  <a:pt x="21086" y="21086"/>
                </a:lnTo>
                <a:lnTo>
                  <a:pt x="5657" y="43971"/>
                </a:lnTo>
                <a:lnTo>
                  <a:pt x="0" y="71996"/>
                </a:lnTo>
                <a:lnTo>
                  <a:pt x="0" y="216179"/>
                </a:lnTo>
                <a:lnTo>
                  <a:pt x="5657" y="244204"/>
                </a:lnTo>
                <a:lnTo>
                  <a:pt x="21086" y="267088"/>
                </a:lnTo>
                <a:lnTo>
                  <a:pt x="43971" y="282518"/>
                </a:lnTo>
                <a:lnTo>
                  <a:pt x="71996" y="288175"/>
                </a:lnTo>
                <a:lnTo>
                  <a:pt x="828408" y="288175"/>
                </a:lnTo>
                <a:lnTo>
                  <a:pt x="856433" y="282518"/>
                </a:lnTo>
                <a:lnTo>
                  <a:pt x="879317" y="267088"/>
                </a:lnTo>
                <a:lnTo>
                  <a:pt x="894746" y="244204"/>
                </a:lnTo>
                <a:lnTo>
                  <a:pt x="900404" y="216179"/>
                </a:lnTo>
                <a:lnTo>
                  <a:pt x="900404" y="71996"/>
                </a:lnTo>
                <a:lnTo>
                  <a:pt x="894746" y="43971"/>
                </a:lnTo>
                <a:lnTo>
                  <a:pt x="879317" y="21086"/>
                </a:lnTo>
                <a:lnTo>
                  <a:pt x="856433" y="5657"/>
                </a:lnTo>
                <a:lnTo>
                  <a:pt x="828408" y="0"/>
                </a:lnTo>
                <a:close/>
              </a:path>
            </a:pathLst>
          </a:custGeom>
          <a:solidFill>
            <a:srgbClr val="FFEFC6"/>
          </a:solidFill>
        </p:spPr>
        <p:txBody>
          <a:bodyPr wrap="square" lIns="0" tIns="0" rIns="0" bIns="0" rtlCol="0"/>
          <a:lstStyle/>
          <a:p>
            <a:endParaRPr/>
          </a:p>
        </p:txBody>
      </p:sp>
      <p:sp>
        <p:nvSpPr>
          <p:cNvPr id="31" name="object 31"/>
          <p:cNvSpPr txBox="1"/>
          <p:nvPr/>
        </p:nvSpPr>
        <p:spPr>
          <a:xfrm>
            <a:off x="7505222" y="4772025"/>
            <a:ext cx="1016478" cy="482182"/>
          </a:xfrm>
          <a:prstGeom prst="rect">
            <a:avLst/>
          </a:prstGeom>
        </p:spPr>
        <p:txBody>
          <a:bodyPr vert="horz" wrap="square" lIns="0" tIns="33019" rIns="0" bIns="0" rtlCol="0">
            <a:spAutoFit/>
          </a:bodyPr>
          <a:lstStyle/>
          <a:p>
            <a:pPr marL="48260" marR="5080" indent="-48895" algn="ctr">
              <a:lnSpc>
                <a:spcPts val="800"/>
              </a:lnSpc>
              <a:spcBef>
                <a:spcPts val="259"/>
              </a:spcBef>
            </a:pPr>
            <a:r>
              <a:rPr lang="el-GR" sz="800" dirty="0" smtClean="0"/>
              <a:t>Κίτρινες λωρίδες (</a:t>
            </a:r>
            <a:r>
              <a:rPr lang="el-GR" sz="800" dirty="0" err="1" smtClean="0"/>
              <a:t>vitte</a:t>
            </a:r>
            <a:r>
              <a:rPr lang="el-GR" sz="800" dirty="0" smtClean="0"/>
              <a:t>) στα πλαϊνά του θώρακα</a:t>
            </a:r>
            <a:r>
              <a:rPr lang="en-US" sz="800" spc="-20" dirty="0">
                <a:solidFill>
                  <a:srgbClr val="231F20"/>
                </a:solidFill>
                <a:latin typeface="Tahoma"/>
                <a:cs typeface="Tahoma"/>
              </a:rPr>
              <a:t>
</a:t>
            </a:r>
            <a:endParaRPr sz="800" dirty="0">
              <a:latin typeface="Tahoma"/>
              <a:cs typeface="Tahoma"/>
            </a:endParaRPr>
          </a:p>
        </p:txBody>
      </p:sp>
      <p:sp>
        <p:nvSpPr>
          <p:cNvPr id="32" name="object 32"/>
          <p:cNvSpPr/>
          <p:nvPr/>
        </p:nvSpPr>
        <p:spPr>
          <a:xfrm>
            <a:off x="9577355" y="4695825"/>
            <a:ext cx="807103" cy="434314"/>
          </a:xfrm>
          <a:custGeom>
            <a:avLst/>
            <a:gdLst/>
            <a:ahLst/>
            <a:cxnLst/>
            <a:rect l="l" t="t" r="r" b="b"/>
            <a:pathLst>
              <a:path w="900429" h="400050">
                <a:moveTo>
                  <a:pt x="828408" y="0"/>
                </a:moveTo>
                <a:lnTo>
                  <a:pt x="71996" y="0"/>
                </a:lnTo>
                <a:lnTo>
                  <a:pt x="43971" y="5657"/>
                </a:lnTo>
                <a:lnTo>
                  <a:pt x="21086" y="21086"/>
                </a:lnTo>
                <a:lnTo>
                  <a:pt x="5657" y="43971"/>
                </a:lnTo>
                <a:lnTo>
                  <a:pt x="0" y="71996"/>
                </a:lnTo>
                <a:lnTo>
                  <a:pt x="0" y="327698"/>
                </a:lnTo>
                <a:lnTo>
                  <a:pt x="5657" y="355722"/>
                </a:lnTo>
                <a:lnTo>
                  <a:pt x="21086" y="378607"/>
                </a:lnTo>
                <a:lnTo>
                  <a:pt x="43971" y="394036"/>
                </a:lnTo>
                <a:lnTo>
                  <a:pt x="71996" y="399694"/>
                </a:lnTo>
                <a:lnTo>
                  <a:pt x="828408" y="399694"/>
                </a:lnTo>
                <a:lnTo>
                  <a:pt x="856433" y="394036"/>
                </a:lnTo>
                <a:lnTo>
                  <a:pt x="879317" y="378607"/>
                </a:lnTo>
                <a:lnTo>
                  <a:pt x="894746" y="355722"/>
                </a:lnTo>
                <a:lnTo>
                  <a:pt x="900404" y="327698"/>
                </a:lnTo>
                <a:lnTo>
                  <a:pt x="900404" y="71996"/>
                </a:lnTo>
                <a:lnTo>
                  <a:pt x="894746" y="43971"/>
                </a:lnTo>
                <a:lnTo>
                  <a:pt x="879317" y="21086"/>
                </a:lnTo>
                <a:lnTo>
                  <a:pt x="856433" y="5657"/>
                </a:lnTo>
                <a:lnTo>
                  <a:pt x="828408" y="0"/>
                </a:lnTo>
                <a:close/>
              </a:path>
            </a:pathLst>
          </a:custGeom>
          <a:solidFill>
            <a:srgbClr val="FFEFC6"/>
          </a:solidFill>
        </p:spPr>
        <p:txBody>
          <a:bodyPr wrap="square" lIns="0" tIns="0" rIns="0" bIns="0" rtlCol="0"/>
          <a:lstStyle/>
          <a:p>
            <a:endParaRPr/>
          </a:p>
        </p:txBody>
      </p:sp>
      <p:sp>
        <p:nvSpPr>
          <p:cNvPr id="33" name="object 33"/>
          <p:cNvSpPr txBox="1"/>
          <p:nvPr/>
        </p:nvSpPr>
        <p:spPr>
          <a:xfrm>
            <a:off x="9594607" y="4738955"/>
            <a:ext cx="807103" cy="482182"/>
          </a:xfrm>
          <a:prstGeom prst="rect">
            <a:avLst/>
          </a:prstGeom>
        </p:spPr>
        <p:txBody>
          <a:bodyPr vert="horz" wrap="square" lIns="0" tIns="33019" rIns="0" bIns="0" rtlCol="0">
            <a:spAutoFit/>
          </a:bodyPr>
          <a:lstStyle/>
          <a:p>
            <a:pPr marR="5080" algn="ctr">
              <a:lnSpc>
                <a:spcPts val="800"/>
              </a:lnSpc>
              <a:spcBef>
                <a:spcPts val="259"/>
              </a:spcBef>
            </a:pPr>
            <a:r>
              <a:rPr lang="el-GR" sz="800" dirty="0" smtClean="0"/>
              <a:t>Κοιλιά με χαρακτηριστικό σημάδι </a:t>
            </a:r>
            <a:r>
              <a:rPr lang="el-GR" sz="900" b="1" dirty="0" smtClean="0"/>
              <a:t>Τ</a:t>
            </a:r>
            <a:r>
              <a:rPr lang="el-GR" sz="800" dirty="0" smtClean="0"/>
              <a:t> </a:t>
            </a:r>
            <a:r>
              <a:rPr lang="it-IT" sz="800" spc="-10" dirty="0">
                <a:solidFill>
                  <a:srgbClr val="231F20"/>
                </a:solidFill>
                <a:latin typeface="Tahoma"/>
                <a:cs typeface="Tahoma"/>
              </a:rPr>
              <a:t>
</a:t>
            </a:r>
            <a:endParaRPr sz="800" dirty="0">
              <a:latin typeface="Tahoma"/>
              <a:cs typeface="Tahoma"/>
            </a:endParaRPr>
          </a:p>
        </p:txBody>
      </p:sp>
      <p:sp>
        <p:nvSpPr>
          <p:cNvPr id="40" name="object 40"/>
          <p:cNvSpPr txBox="1"/>
          <p:nvPr/>
        </p:nvSpPr>
        <p:spPr>
          <a:xfrm>
            <a:off x="179997" y="481133"/>
            <a:ext cx="3240405" cy="20005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5240" rIns="0" bIns="0" rtlCol="0">
            <a:spAutoFit/>
          </a:bodyPr>
          <a:lstStyle/>
          <a:p>
            <a:pPr marL="480695">
              <a:lnSpc>
                <a:spcPct val="100000"/>
              </a:lnSpc>
              <a:spcBef>
                <a:spcPts val="120"/>
              </a:spcBef>
            </a:pPr>
            <a:r>
              <a:rPr lang="el-GR" sz="1200" b="1" dirty="0" smtClean="0">
                <a:solidFill>
                  <a:srgbClr val="FFFFFF"/>
                </a:solidFill>
                <a:latin typeface="Trebuchet MS"/>
                <a:cs typeface="Trebuchet MS"/>
              </a:rPr>
              <a:t>Βασικές πληροφορίες:</a:t>
            </a:r>
            <a:endParaRPr sz="1200" dirty="0">
              <a:latin typeface="Trebuchet MS"/>
              <a:cs typeface="Trebuchet MS"/>
            </a:endParaRPr>
          </a:p>
        </p:txBody>
      </p:sp>
      <p:sp>
        <p:nvSpPr>
          <p:cNvPr id="49" name="object 49"/>
          <p:cNvSpPr txBox="1"/>
          <p:nvPr/>
        </p:nvSpPr>
        <p:spPr>
          <a:xfrm>
            <a:off x="3790365" y="481133"/>
            <a:ext cx="3240405" cy="20005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15240" rIns="0" bIns="0" rtlCol="0">
            <a:spAutoFit/>
          </a:bodyPr>
          <a:lstStyle/>
          <a:p>
            <a:pPr marL="262890" algn="ctr">
              <a:lnSpc>
                <a:spcPct val="100000"/>
              </a:lnSpc>
              <a:spcBef>
                <a:spcPts val="120"/>
              </a:spcBef>
            </a:pPr>
            <a:r>
              <a:rPr lang="el-GR" sz="1200" b="1" dirty="0">
                <a:solidFill>
                  <a:srgbClr val="FFFFFF"/>
                </a:solidFill>
                <a:latin typeface="Trebuchet MS"/>
                <a:cs typeface="Trebuchet MS"/>
              </a:rPr>
              <a:t>Ξ</a:t>
            </a:r>
            <a:r>
              <a:rPr lang="el-GR" sz="1200" b="1" dirty="0" smtClean="0">
                <a:solidFill>
                  <a:srgbClr val="FFFFFF"/>
                </a:solidFill>
                <a:latin typeface="Trebuchet MS"/>
                <a:cs typeface="Trebuchet MS"/>
              </a:rPr>
              <a:t>ενιστές και ζημιές: </a:t>
            </a:r>
            <a:endParaRPr sz="1200" dirty="0">
              <a:latin typeface="Trebuchet MS"/>
              <a:cs typeface="Trebuchet MS"/>
            </a:endParaRPr>
          </a:p>
        </p:txBody>
      </p:sp>
      <p:sp>
        <p:nvSpPr>
          <p:cNvPr id="50" name="object 50"/>
          <p:cNvSpPr/>
          <p:nvPr/>
        </p:nvSpPr>
        <p:spPr>
          <a:xfrm>
            <a:off x="179998" y="487483"/>
            <a:ext cx="3240252" cy="6814960"/>
          </a:xfrm>
          <a:custGeom>
            <a:avLst/>
            <a:gdLst/>
            <a:ahLst/>
            <a:cxnLst/>
            <a:rect l="l" t="t" r="r" b="b"/>
            <a:pathLst>
              <a:path w="3240404" h="3040379">
                <a:moveTo>
                  <a:pt x="0" y="0"/>
                </a:moveTo>
                <a:lnTo>
                  <a:pt x="3239998" y="0"/>
                </a:lnTo>
                <a:lnTo>
                  <a:pt x="3239998" y="3040024"/>
                </a:lnTo>
                <a:lnTo>
                  <a:pt x="0" y="3040024"/>
                </a:lnTo>
                <a:lnTo>
                  <a:pt x="0" y="0"/>
                </a:lnTo>
                <a:close/>
              </a:path>
            </a:pathLst>
          </a:custGeom>
          <a:ln w="12700">
            <a:solidFill>
              <a:schemeClr val="accent1"/>
            </a:solidFill>
          </a:ln>
        </p:spPr>
        <p:txBody>
          <a:bodyPr wrap="square" lIns="0" tIns="0" rIns="0" bIns="0" rtlCol="0"/>
          <a:lstStyle/>
          <a:p>
            <a:endParaRPr/>
          </a:p>
        </p:txBody>
      </p:sp>
      <p:sp>
        <p:nvSpPr>
          <p:cNvPr id="51" name="object 51"/>
          <p:cNvSpPr/>
          <p:nvPr/>
        </p:nvSpPr>
        <p:spPr>
          <a:xfrm>
            <a:off x="3797300" y="478947"/>
            <a:ext cx="3240405" cy="6814960"/>
          </a:xfrm>
          <a:custGeom>
            <a:avLst/>
            <a:gdLst/>
            <a:ahLst/>
            <a:cxnLst/>
            <a:rect l="l" t="t" r="r" b="b"/>
            <a:pathLst>
              <a:path w="3240404" h="3040379">
                <a:moveTo>
                  <a:pt x="0" y="0"/>
                </a:moveTo>
                <a:lnTo>
                  <a:pt x="3239998" y="0"/>
                </a:lnTo>
                <a:lnTo>
                  <a:pt x="3239998" y="3040024"/>
                </a:lnTo>
                <a:lnTo>
                  <a:pt x="0" y="3040024"/>
                </a:lnTo>
                <a:lnTo>
                  <a:pt x="0" y="0"/>
                </a:lnTo>
                <a:close/>
              </a:path>
            </a:pathLst>
          </a:custGeom>
          <a:ln w="12700">
            <a:solidFill>
              <a:schemeClr val="accent1"/>
            </a:solidFill>
          </a:ln>
        </p:spPr>
        <p:txBody>
          <a:bodyPr wrap="square" lIns="0" tIns="0" rIns="0" bIns="0" rtlCol="0"/>
          <a:lstStyle/>
          <a:p>
            <a:endParaRPr/>
          </a:p>
        </p:txBody>
      </p:sp>
      <p:sp>
        <p:nvSpPr>
          <p:cNvPr id="53" name="object 53"/>
          <p:cNvSpPr txBox="1"/>
          <p:nvPr/>
        </p:nvSpPr>
        <p:spPr>
          <a:xfrm>
            <a:off x="7378700" y="6896431"/>
            <a:ext cx="924431" cy="256480"/>
          </a:xfrm>
          <a:prstGeom prst="rect">
            <a:avLst/>
          </a:prstGeom>
        </p:spPr>
        <p:txBody>
          <a:bodyPr vert="horz" wrap="square" lIns="0" tIns="12700" rIns="0" bIns="0" rtlCol="0">
            <a:spAutoFit/>
          </a:bodyPr>
          <a:lstStyle/>
          <a:p>
            <a:pPr marR="5080" algn="ctr">
              <a:lnSpc>
                <a:spcPts val="880"/>
              </a:lnSpc>
              <a:spcBef>
                <a:spcPts val="100"/>
              </a:spcBef>
            </a:pPr>
            <a:r>
              <a:rPr lang="el-GR" sz="800" spc="-10" dirty="0" smtClean="0">
                <a:solidFill>
                  <a:srgbClr val="231F20"/>
                </a:solidFill>
                <a:latin typeface="Tahoma"/>
                <a:cs typeface="Tahoma"/>
              </a:rPr>
              <a:t>Διαστάσεις  ενηλίκου</a:t>
            </a:r>
            <a:r>
              <a:rPr lang="it-IT" sz="800" spc="-10" dirty="0">
                <a:solidFill>
                  <a:srgbClr val="231F20"/>
                </a:solidFill>
                <a:latin typeface="Tahoma"/>
                <a:cs typeface="Tahoma"/>
              </a:rPr>
              <a:t>
8 mm</a:t>
            </a:r>
            <a:endParaRPr sz="800" spc="-10" dirty="0">
              <a:latin typeface="Trebuchet MS"/>
              <a:cs typeface="Trebuchet MS"/>
            </a:endParaRPr>
          </a:p>
        </p:txBody>
      </p:sp>
      <p:sp>
        <p:nvSpPr>
          <p:cNvPr id="60" name="object 20"/>
          <p:cNvSpPr txBox="1"/>
          <p:nvPr/>
        </p:nvSpPr>
        <p:spPr>
          <a:xfrm>
            <a:off x="368300" y="6757199"/>
            <a:ext cx="2895600" cy="377026"/>
          </a:xfrm>
          <a:prstGeom prst="rect">
            <a:avLst/>
          </a:prstGeom>
          <a:solidFill>
            <a:srgbClr val="FEE6D3"/>
          </a:solidFill>
        </p:spPr>
        <p:txBody>
          <a:bodyPr vert="horz" wrap="square" lIns="0" tIns="119380" rIns="0" bIns="0" rtlCol="0">
            <a:spAutoFit/>
          </a:bodyPr>
          <a:lstStyle/>
          <a:p>
            <a:pPr marL="279400" marR="160655" indent="635" algn="ctr">
              <a:lnSpc>
                <a:spcPts val="1000"/>
              </a:lnSpc>
              <a:spcBef>
                <a:spcPts val="940"/>
              </a:spcBef>
            </a:pPr>
            <a:r>
              <a:rPr lang="el-GR" sz="900" i="1" dirty="0"/>
              <a:t>Παγκόσμια διασπορά του επιβλαβούς οργανισμού </a:t>
            </a:r>
            <a:r>
              <a:rPr lang="en-US" sz="900" i="1" dirty="0"/>
              <a:t>Bactrocera dorsalis</a:t>
            </a:r>
            <a:r>
              <a:rPr lang="el-GR" sz="900" i="1" dirty="0"/>
              <a:t> (πηγή: </a:t>
            </a:r>
            <a:r>
              <a:rPr lang="en-US" sz="900" i="1" dirty="0" smtClean="0"/>
              <a:t>EPPO</a:t>
            </a:r>
            <a:r>
              <a:rPr lang="el-GR" sz="900" i="1" dirty="0" smtClean="0"/>
              <a:t>) </a:t>
            </a:r>
            <a:r>
              <a:rPr lang="it-IT" sz="900" i="1" spc="-10" dirty="0" smtClean="0">
                <a:solidFill>
                  <a:srgbClr val="231F20"/>
                </a:solidFill>
                <a:latin typeface="Tahoma"/>
                <a:cs typeface="Tahoma"/>
              </a:rPr>
              <a:t> </a:t>
            </a:r>
            <a:endParaRPr sz="900" i="1" dirty="0">
              <a:latin typeface="Tahoma"/>
              <a:cs typeface="Tahoma"/>
            </a:endParaRPr>
          </a:p>
        </p:txBody>
      </p:sp>
      <p:pic>
        <p:nvPicPr>
          <p:cNvPr id="41" name="40 - Εικόνα"/>
          <p:cNvPicPr/>
          <p:nvPr/>
        </p:nvPicPr>
        <p:blipFill>
          <a:blip r:embed="rId6" cstate="print"/>
          <a:srcRect l="24687" t="26102" r="22107" b="12357"/>
          <a:stretch>
            <a:fillRect/>
          </a:stretch>
        </p:blipFill>
        <p:spPr bwMode="auto">
          <a:xfrm>
            <a:off x="7302500" y="657226"/>
            <a:ext cx="3276600" cy="2971799"/>
          </a:xfrm>
          <a:prstGeom prst="rect">
            <a:avLst/>
          </a:prstGeom>
          <a:noFill/>
          <a:ln w="9525">
            <a:solidFill>
              <a:schemeClr val="accent1"/>
            </a:solidFill>
            <a:miter lim="800000"/>
            <a:headEnd/>
            <a:tailEnd/>
          </a:ln>
        </p:spPr>
      </p:pic>
      <p:sp>
        <p:nvSpPr>
          <p:cNvPr id="43" name="object 6"/>
          <p:cNvSpPr txBox="1"/>
          <p:nvPr/>
        </p:nvSpPr>
        <p:spPr>
          <a:xfrm>
            <a:off x="7293874" y="487573"/>
            <a:ext cx="3302478" cy="1795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wrap="square" lIns="0" tIns="0" rIns="0" bIns="0" rtlCol="0">
            <a:spAutoFit/>
          </a:bodyPr>
          <a:lstStyle/>
          <a:p>
            <a:pPr marL="152400" algn="ctr">
              <a:lnSpc>
                <a:spcPts val="1415"/>
              </a:lnSpc>
            </a:pPr>
            <a:r>
              <a:rPr lang="el-GR" sz="1200" b="1" dirty="0" smtClean="0">
                <a:solidFill>
                  <a:schemeClr val="bg1"/>
                </a:solidFill>
                <a:latin typeface="Tahoma" pitchFamily="34" charset="0"/>
                <a:ea typeface="Tahoma" pitchFamily="34" charset="0"/>
                <a:cs typeface="Tahoma" pitchFamily="34" charset="0"/>
              </a:rPr>
              <a:t>Βιολογικός κύκλος</a:t>
            </a:r>
            <a:endParaRPr sz="1200" b="1" dirty="0">
              <a:solidFill>
                <a:schemeClr val="bg1"/>
              </a:solidFill>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7" cstate="print"/>
          <a:srcRect l="48333" t="22963" r="31667" b="57778"/>
          <a:stretch>
            <a:fillRect/>
          </a:stretch>
        </p:blipFill>
        <p:spPr bwMode="auto">
          <a:xfrm>
            <a:off x="368300" y="4848225"/>
            <a:ext cx="2895600" cy="1828801"/>
          </a:xfrm>
          <a:prstGeom prst="rect">
            <a:avLst/>
          </a:prstGeom>
          <a:noFill/>
          <a:ln w="9525">
            <a:noFill/>
            <a:miter lim="800000"/>
            <a:headEnd/>
            <a:tailEnd/>
          </a:ln>
        </p:spPr>
      </p:pic>
      <p:pic>
        <p:nvPicPr>
          <p:cNvPr id="1028" name="Picture 4" descr="https://upload.wikimedia.org/wikipedia/commons/6/6b/Bactrocera_dorsalis_%28complex%29_%2806410590%29_%286922916899%29.jpg"/>
          <p:cNvPicPr>
            <a:picLocks noChangeAspect="1" noChangeArrowheads="1"/>
          </p:cNvPicPr>
          <p:nvPr/>
        </p:nvPicPr>
        <p:blipFill>
          <a:blip r:embed="rId8" cstate="print"/>
          <a:srcRect/>
          <a:stretch>
            <a:fillRect/>
          </a:stretch>
        </p:blipFill>
        <p:spPr bwMode="auto">
          <a:xfrm>
            <a:off x="7936515" y="5229225"/>
            <a:ext cx="2047783" cy="1371600"/>
          </a:xfrm>
          <a:prstGeom prst="rect">
            <a:avLst/>
          </a:prstGeom>
          <a:noFill/>
        </p:spPr>
      </p:pic>
      <p:grpSp>
        <p:nvGrpSpPr>
          <p:cNvPr id="45" name="object 37"/>
          <p:cNvGrpSpPr/>
          <p:nvPr/>
        </p:nvGrpSpPr>
        <p:grpSpPr>
          <a:xfrm>
            <a:off x="8369300" y="5076825"/>
            <a:ext cx="457200" cy="685800"/>
            <a:chOff x="8413362" y="5084476"/>
            <a:chExt cx="364490" cy="427355"/>
          </a:xfrm>
        </p:grpSpPr>
        <p:sp>
          <p:nvSpPr>
            <p:cNvPr id="46" name="object 38"/>
            <p:cNvSpPr/>
            <p:nvPr/>
          </p:nvSpPr>
          <p:spPr>
            <a:xfrm>
              <a:off x="8424163" y="5095278"/>
              <a:ext cx="285750" cy="335915"/>
            </a:xfrm>
            <a:custGeom>
              <a:avLst/>
              <a:gdLst/>
              <a:ahLst/>
              <a:cxnLst/>
              <a:rect l="l" t="t" r="r" b="b"/>
              <a:pathLst>
                <a:path w="285750" h="335914">
                  <a:moveTo>
                    <a:pt x="0" y="0"/>
                  </a:moveTo>
                  <a:lnTo>
                    <a:pt x="285635" y="335470"/>
                  </a:lnTo>
                </a:path>
              </a:pathLst>
            </a:custGeom>
            <a:ln w="21602">
              <a:solidFill>
                <a:srgbClr val="ED1C24"/>
              </a:solidFill>
            </a:ln>
          </p:spPr>
          <p:txBody>
            <a:bodyPr wrap="square" lIns="0" tIns="0" rIns="0" bIns="0" rtlCol="0"/>
            <a:lstStyle/>
            <a:p>
              <a:endParaRPr/>
            </a:p>
          </p:txBody>
        </p:sp>
        <p:sp>
          <p:nvSpPr>
            <p:cNvPr id="47" name="object 39"/>
            <p:cNvSpPr/>
            <p:nvPr/>
          </p:nvSpPr>
          <p:spPr>
            <a:xfrm>
              <a:off x="8670416" y="5396001"/>
              <a:ext cx="107314" cy="115570"/>
            </a:xfrm>
            <a:custGeom>
              <a:avLst/>
              <a:gdLst/>
              <a:ahLst/>
              <a:cxnLst/>
              <a:rect l="l" t="t" r="r" b="b"/>
              <a:pathLst>
                <a:path w="107315" h="115570">
                  <a:moveTo>
                    <a:pt x="69100" y="0"/>
                  </a:moveTo>
                  <a:lnTo>
                    <a:pt x="34556" y="28994"/>
                  </a:lnTo>
                  <a:lnTo>
                    <a:pt x="0" y="57988"/>
                  </a:lnTo>
                  <a:lnTo>
                    <a:pt x="107035" y="115366"/>
                  </a:lnTo>
                  <a:lnTo>
                    <a:pt x="69100" y="0"/>
                  </a:lnTo>
                  <a:close/>
                </a:path>
              </a:pathLst>
            </a:custGeom>
            <a:solidFill>
              <a:srgbClr val="ED1C24"/>
            </a:solidFill>
          </p:spPr>
          <p:txBody>
            <a:bodyPr wrap="square" lIns="0" tIns="0" rIns="0" bIns="0" rtlCol="0"/>
            <a:lstStyle/>
            <a:p>
              <a:endParaRPr/>
            </a:p>
          </p:txBody>
        </p:sp>
      </p:grpSp>
      <p:grpSp>
        <p:nvGrpSpPr>
          <p:cNvPr id="48" name="object 34"/>
          <p:cNvGrpSpPr/>
          <p:nvPr/>
        </p:nvGrpSpPr>
        <p:grpSpPr>
          <a:xfrm>
            <a:off x="9055094" y="5153026"/>
            <a:ext cx="762001" cy="990965"/>
            <a:chOff x="9200298" y="5218320"/>
            <a:chExt cx="688332" cy="844647"/>
          </a:xfrm>
        </p:grpSpPr>
        <p:sp>
          <p:nvSpPr>
            <p:cNvPr id="54" name="object 35"/>
            <p:cNvSpPr/>
            <p:nvPr/>
          </p:nvSpPr>
          <p:spPr>
            <a:xfrm>
              <a:off x="9273401" y="5218320"/>
              <a:ext cx="615229" cy="768777"/>
            </a:xfrm>
            <a:custGeom>
              <a:avLst/>
              <a:gdLst/>
              <a:ahLst/>
              <a:cxnLst/>
              <a:rect l="l" t="t" r="r" b="b"/>
              <a:pathLst>
                <a:path w="708659" h="729614">
                  <a:moveTo>
                    <a:pt x="708431" y="0"/>
                  </a:moveTo>
                  <a:lnTo>
                    <a:pt x="0" y="729195"/>
                  </a:lnTo>
                </a:path>
              </a:pathLst>
            </a:custGeom>
            <a:ln w="21602">
              <a:solidFill>
                <a:srgbClr val="ED1C24"/>
              </a:solidFill>
            </a:ln>
          </p:spPr>
          <p:txBody>
            <a:bodyPr wrap="square" lIns="0" tIns="0" rIns="0" bIns="0" rtlCol="0"/>
            <a:lstStyle/>
            <a:p>
              <a:endParaRPr/>
            </a:p>
          </p:txBody>
        </p:sp>
        <p:sp>
          <p:nvSpPr>
            <p:cNvPr id="55" name="object 36"/>
            <p:cNvSpPr/>
            <p:nvPr/>
          </p:nvSpPr>
          <p:spPr>
            <a:xfrm>
              <a:off x="9200298" y="5949937"/>
              <a:ext cx="111125" cy="113030"/>
            </a:xfrm>
            <a:custGeom>
              <a:avLst/>
              <a:gdLst/>
              <a:ahLst/>
              <a:cxnLst/>
              <a:rect l="l" t="t" r="r" b="b"/>
              <a:pathLst>
                <a:path w="111125" h="113029">
                  <a:moveTo>
                    <a:pt x="45872" y="0"/>
                  </a:moveTo>
                  <a:lnTo>
                    <a:pt x="0" y="112433"/>
                  </a:lnTo>
                  <a:lnTo>
                    <a:pt x="110756" y="62661"/>
                  </a:lnTo>
                  <a:lnTo>
                    <a:pt x="78320" y="31330"/>
                  </a:lnTo>
                  <a:lnTo>
                    <a:pt x="45872" y="0"/>
                  </a:lnTo>
                  <a:close/>
                </a:path>
              </a:pathLst>
            </a:custGeom>
            <a:solidFill>
              <a:srgbClr val="ED1C24"/>
            </a:solidFill>
          </p:spPr>
          <p:txBody>
            <a:bodyPr wrap="square" lIns="0" tIns="0" rIns="0" bIns="0" rtlCol="0"/>
            <a:lstStyle/>
            <a:p>
              <a:endParaRPr/>
            </a:p>
          </p:txBody>
        </p:sp>
      </p:grpSp>
      <p:sp>
        <p:nvSpPr>
          <p:cNvPr id="56" name="55 - Ορθογώνιο"/>
          <p:cNvSpPr/>
          <p:nvPr/>
        </p:nvSpPr>
        <p:spPr>
          <a:xfrm>
            <a:off x="7607300" y="6600825"/>
            <a:ext cx="2590800" cy="220573"/>
          </a:xfrm>
          <a:prstGeom prst="rect">
            <a:avLst/>
          </a:prstGeom>
        </p:spPr>
        <p:txBody>
          <a:bodyPr wrap="square">
            <a:spAutoFit/>
          </a:bodyPr>
          <a:lstStyle/>
          <a:p>
            <a:pPr marL="279400" marR="160655" indent="635" algn="ctr">
              <a:lnSpc>
                <a:spcPts val="1000"/>
              </a:lnSpc>
              <a:spcBef>
                <a:spcPts val="940"/>
              </a:spcBef>
            </a:pPr>
            <a:r>
              <a:rPr lang="el-GR" sz="800" i="1" dirty="0" smtClean="0"/>
              <a:t>Ενήλικο Bactrocera dorsalis (πηγή: ΙΑΕΑ) </a:t>
            </a:r>
            <a:r>
              <a:rPr lang="el-GR" sz="800" i="1" spc="-10" dirty="0" smtClean="0">
                <a:solidFill>
                  <a:srgbClr val="231F20"/>
                </a:solidFill>
                <a:latin typeface="Tahoma"/>
                <a:cs typeface="Tahoma"/>
              </a:rPr>
              <a:t> </a:t>
            </a:r>
            <a:endParaRPr lang="el-GR" sz="800" i="1" dirty="0">
              <a:latin typeface="Tahoma"/>
              <a:cs typeface="Tahoma"/>
            </a:endParaRPr>
          </a:p>
        </p:txBody>
      </p:sp>
      <p:sp>
        <p:nvSpPr>
          <p:cNvPr id="57" name="56 - Ορθογώνιο"/>
          <p:cNvSpPr/>
          <p:nvPr/>
        </p:nvSpPr>
        <p:spPr>
          <a:xfrm>
            <a:off x="7259370" y="3430833"/>
            <a:ext cx="1069524" cy="215444"/>
          </a:xfrm>
          <a:prstGeom prst="rect">
            <a:avLst/>
          </a:prstGeom>
        </p:spPr>
        <p:txBody>
          <a:bodyPr wrap="none">
            <a:spAutoFit/>
          </a:bodyPr>
          <a:lstStyle/>
          <a:p>
            <a:r>
              <a:rPr lang="el-GR" sz="800" i="1" dirty="0" smtClean="0">
                <a:latin typeface="Tahoma" pitchFamily="34" charset="0"/>
                <a:ea typeface="Tahoma" pitchFamily="34" charset="0"/>
                <a:cs typeface="Tahoma" pitchFamily="34" charset="0"/>
              </a:rPr>
              <a:t>(πηγή: </a:t>
            </a:r>
            <a:r>
              <a:rPr lang="en-US" sz="800" i="1" dirty="0" smtClean="0">
                <a:latin typeface="Tahoma" pitchFamily="34" charset="0"/>
                <a:ea typeface="Tahoma" pitchFamily="34" charset="0"/>
                <a:cs typeface="Tahoma" pitchFamily="34" charset="0"/>
              </a:rPr>
              <a:t>INRC/IPSP</a:t>
            </a:r>
            <a:r>
              <a:rPr lang="el-GR" sz="800" i="1" dirty="0" smtClean="0">
                <a:latin typeface="Tahoma" pitchFamily="34" charset="0"/>
                <a:ea typeface="Tahoma" pitchFamily="34" charset="0"/>
                <a:cs typeface="Tahoma" pitchFamily="34" charset="0"/>
              </a:rPr>
              <a:t>) </a:t>
            </a:r>
            <a:endParaRPr lang="el-GR" sz="800" dirty="0">
              <a:latin typeface="Tahoma" pitchFamily="34" charset="0"/>
              <a:ea typeface="Tahoma" pitchFamily="34" charset="0"/>
              <a:cs typeface="Tahoma" pitchFamily="34" charset="0"/>
            </a:endParaRPr>
          </a:p>
        </p:txBody>
      </p:sp>
      <p:sp>
        <p:nvSpPr>
          <p:cNvPr id="58" name="57 - Ορθογώνιο"/>
          <p:cNvSpPr/>
          <p:nvPr/>
        </p:nvSpPr>
        <p:spPr>
          <a:xfrm>
            <a:off x="3797300" y="5912048"/>
            <a:ext cx="685800" cy="307777"/>
          </a:xfrm>
          <a:prstGeom prst="rect">
            <a:avLst/>
          </a:prstGeom>
        </p:spPr>
        <p:txBody>
          <a:bodyPr wrap="square">
            <a:spAutoFit/>
          </a:bodyPr>
          <a:lstStyle/>
          <a:p>
            <a:r>
              <a:rPr lang="el-GR" sz="700" i="1" dirty="0" smtClean="0">
                <a:latin typeface="Tahoma" pitchFamily="34" charset="0"/>
                <a:ea typeface="Tahoma" pitchFamily="34" charset="0"/>
                <a:cs typeface="Tahoma" pitchFamily="34" charset="0"/>
              </a:rPr>
              <a:t>(πηγή: </a:t>
            </a:r>
            <a:r>
              <a:rPr lang="en-US" sz="700" i="1" dirty="0" smtClean="0">
                <a:latin typeface="Tahoma" pitchFamily="34" charset="0"/>
                <a:ea typeface="Tahoma" pitchFamily="34" charset="0"/>
                <a:cs typeface="Tahoma" pitchFamily="34" charset="0"/>
              </a:rPr>
              <a:t>INRC/IPSP</a:t>
            </a:r>
            <a:r>
              <a:rPr lang="el-GR" sz="700" i="1" dirty="0" smtClean="0">
                <a:latin typeface="Tahoma" pitchFamily="34" charset="0"/>
                <a:ea typeface="Tahoma" pitchFamily="34" charset="0"/>
                <a:cs typeface="Tahoma" pitchFamily="34" charset="0"/>
              </a:rPr>
              <a:t>) </a:t>
            </a:r>
            <a:endParaRPr lang="el-GR" sz="7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TotalTime>
  <Words>755</Words>
  <Application>Microsoft Office PowerPoint</Application>
  <PresentationFormat>Προσαρμογή</PresentationFormat>
  <Paragraphs>50</Paragraphs>
  <Slides>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vt:i4>
      </vt:variant>
    </vt:vector>
  </HeadingPairs>
  <TitlesOfParts>
    <vt:vector size="3" baseType="lpstr">
      <vt:lpstr>Office Theme</vt:lpstr>
      <vt:lpstr>Διαφάνεια 1</vt:lpstr>
      <vt:lpstr>Διαφάνεια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brochure bactrocera 2</dc:title>
  <dc:creator>Giamp</dc:creator>
  <cp:lastModifiedBy>Christos Arampatzis</cp:lastModifiedBy>
  <cp:revision>41</cp:revision>
  <dcterms:created xsi:type="dcterms:W3CDTF">2023-03-20T17:26:51Z</dcterms:created>
  <dcterms:modified xsi:type="dcterms:W3CDTF">2024-06-25T11:07:43Z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2018-12-20T00:00:00Z</vt:filetime>
  </property>
  <property fmtid="{D5CDD505-2E9C-101B-9397-08002B2CF9AE}" pid="3" name="Creator">
    <vt:lpwstr>FreeHand MX: pictwpstops filter 1.0</vt:lpwstr>
  </property>
  <property fmtid="{D5CDD505-2E9C-101B-9397-08002B2CF9AE}" pid="4" name="LastSaved">
    <vt:filetime>2023-03-20T00:00:00Z</vt:filetime>
  </property>
  <property fmtid="{D5CDD505-2E9C-101B-9397-08002B2CF9AE}" pid="5" name="Producer">
    <vt:lpwstr>Acrobat Distiller 10.1.1 (Macintosh)</vt:lpwstr>
  </property>
</Properties>
</file>